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8.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40329599999999999"/>
          <c:y val="5.7539699999999999E-2"/>
          <c:w val="0.58130700000000002"/>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To ensure the team finishes
the Sprint Backlog
at the end of the Sprint</c:v>
                </c:pt>
                <c:pt idx="1">
                  <c:v>To report progress
to the ScrumMaster</c:v>
                </c:pt>
                <c:pt idx="2">
                  <c:v>To answer the Three Questons</c:v>
                </c:pt>
                <c:pt idx="3">
                  <c:v>To re-plan the work
until the next Daily Scrum so the
Sprint achieves the Sprint Goal</c:v>
                </c:pt>
              </c:strCache>
            </c:strRef>
          </c:cat>
          <c:val>
            <c:numRef>
              <c:f>Sheet1!$B$2:$E$2</c:f>
              <c:numCache>
                <c:formatCode>General</c:formatCode>
                <c:ptCount val="4"/>
                <c:pt idx="0">
                  <c:v>6</c:v>
                </c:pt>
                <c:pt idx="1">
                  <c:v>2</c:v>
                </c:pt>
                <c:pt idx="2">
                  <c:v>26</c:v>
                </c:pt>
                <c:pt idx="3">
                  <c:v>56</c:v>
                </c:pt>
              </c:numCache>
            </c:numRef>
          </c:val>
          <c:extLst>
            <c:ext xmlns:c16="http://schemas.microsoft.com/office/drawing/2014/chart" uri="{C3380CC4-5D6E-409C-BE32-E72D297353CC}">
              <c16:uniqueId val="{00000000-6D79-1E44-9B28-05341F37B758}"/>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5"/>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31596"/>
          <c:y val="5.7539699999999999E-2"/>
          <c:w val="0.65115800000000001"/>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Unordered</c:v>
                </c:pt>
                <c:pt idx="1">
                  <c:v>In Delivery Order</c:v>
                </c:pt>
                <c:pt idx="2">
                  <c:v>In Priority Order</c:v>
                </c:pt>
                <c:pt idx="3">
                  <c:v>In value and cost order</c:v>
                </c:pt>
              </c:strCache>
            </c:strRef>
          </c:cat>
          <c:val>
            <c:numRef>
              <c:f>Sheet1!$B$2:$E$2</c:f>
              <c:numCache>
                <c:formatCode>General</c:formatCode>
                <c:ptCount val="4"/>
                <c:pt idx="0">
                  <c:v>6</c:v>
                </c:pt>
                <c:pt idx="1">
                  <c:v>25</c:v>
                </c:pt>
                <c:pt idx="2">
                  <c:v>56</c:v>
                </c:pt>
                <c:pt idx="3">
                  <c:v>13</c:v>
                </c:pt>
              </c:numCache>
            </c:numRef>
          </c:val>
          <c:extLst>
            <c:ext xmlns:c16="http://schemas.microsoft.com/office/drawing/2014/chart" uri="{C3380CC4-5D6E-409C-BE32-E72D297353CC}">
              <c16:uniqueId val="{00000000-E78B-154C-A1D0-B3489CF06523}"/>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5"/>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41486899999999999"/>
          <c:y val="5.7539699999999999E-2"/>
          <c:w val="0.57003300000000001"/>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A list of requirements</c:v>
                </c:pt>
                <c:pt idx="1">
                  <c:v>a list of
Enabling Specifications</c:v>
                </c:pt>
                <c:pt idx="2">
                  <c:v>a list of descriptions of
product features and deliverables</c:v>
                </c:pt>
                <c:pt idx="3">
                  <c:v>a roadmap</c:v>
                </c:pt>
              </c:strCache>
            </c:strRef>
          </c:cat>
          <c:val>
            <c:numRef>
              <c:f>Sheet1!$B$2:$E$2</c:f>
              <c:numCache>
                <c:formatCode>General</c:formatCode>
                <c:ptCount val="4"/>
                <c:pt idx="0">
                  <c:v>13</c:v>
                </c:pt>
                <c:pt idx="1">
                  <c:v>20</c:v>
                </c:pt>
                <c:pt idx="2">
                  <c:v>53</c:v>
                </c:pt>
                <c:pt idx="3">
                  <c:v>14</c:v>
                </c:pt>
              </c:numCache>
            </c:numRef>
          </c:val>
          <c:extLst>
            <c:ext xmlns:c16="http://schemas.microsoft.com/office/drawing/2014/chart" uri="{C3380CC4-5D6E-409C-BE32-E72D297353CC}">
              <c16:uniqueId val="{00000000-C53C-7E4D-A8C6-52DC93BC720B}"/>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5"/>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3873"/>
          <c:y val="5.7539699999999999E-2"/>
          <c:w val="0.85352099999999997"/>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Sheet1!$B$1:$C$1</c:f>
              <c:strCache>
                <c:ptCount val="2"/>
                <c:pt idx="0">
                  <c:v>True</c:v>
                </c:pt>
                <c:pt idx="1">
                  <c:v>False</c:v>
                </c:pt>
              </c:strCache>
            </c:strRef>
          </c:cat>
          <c:val>
            <c:numRef>
              <c:f>Sheet1!$B$2:$C$2</c:f>
              <c:numCache>
                <c:formatCode>General</c:formatCode>
                <c:ptCount val="2"/>
                <c:pt idx="0">
                  <c:v>33</c:v>
                </c:pt>
                <c:pt idx="1">
                  <c:v>67</c:v>
                </c:pt>
              </c:numCache>
            </c:numRef>
          </c:val>
          <c:extLst>
            <c:ext xmlns:c16="http://schemas.microsoft.com/office/drawing/2014/chart" uri="{C3380CC4-5D6E-409C-BE32-E72D297353CC}">
              <c16:uniqueId val="{00000000-4A62-3344-AD2B-F293C0562270}"/>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45278099999999999"/>
          <c:y val="5.7539699999999999E-2"/>
          <c:w val="0.53310000000000002"/>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An event with wide-ranging discussions
about the product, how to improve it,
and what is ready to ship</c:v>
                </c:pt>
                <c:pt idx="1">
                  <c:v>A demo by the Developers and
evaluation by the PO about
what is ready to be shipped</c:v>
                </c:pt>
                <c:pt idx="2">
                  <c:v>A report on the status of the product to
determine what is shippable</c:v>
                </c:pt>
                <c:pt idx="3">
                  <c:v>A formal risk assessment of
the new Product Increment</c:v>
                </c:pt>
              </c:strCache>
            </c:strRef>
          </c:cat>
          <c:val>
            <c:numRef>
              <c:f>Sheet1!$B$2:$E$2</c:f>
              <c:numCache>
                <c:formatCode>General</c:formatCode>
                <c:ptCount val="4"/>
                <c:pt idx="0">
                  <c:v>50</c:v>
                </c:pt>
                <c:pt idx="1">
                  <c:v>38</c:v>
                </c:pt>
                <c:pt idx="2">
                  <c:v>6</c:v>
                </c:pt>
                <c:pt idx="3">
                  <c:v>6</c:v>
                </c:pt>
              </c:numCache>
            </c:numRef>
          </c:val>
          <c:extLst>
            <c:ext xmlns:c16="http://schemas.microsoft.com/office/drawing/2014/chart" uri="{C3380CC4-5D6E-409C-BE32-E72D297353CC}">
              <c16:uniqueId val="{00000000-50FB-024B-8571-4D375AEC53A6}"/>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2.5"/>
        <c:minorUnit val="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45994600000000002"/>
          <c:y val="5.7539699999999999E-2"/>
          <c:w val="0.52612000000000003"/>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The PO defines the Product Backlog
contents and the Developers provide
constraints that the PO uses to properly
order it</c:v>
                </c:pt>
                <c:pt idx="1">
                  <c:v>The whole Scrum Team comes to a
consensus on Product Backlog content</c:v>
                </c:pt>
                <c:pt idx="2">
                  <c:v> The PO defines the ROI of each PBI
and theDevelopers define cost,
and the rest is just a mechanical
reordering to optimize profit</c:v>
                </c:pt>
                <c:pt idx="3">
                  <c:v>The PO and Developers define the
Product Backlog together, but the PO
has final say on the ordering and content</c:v>
                </c:pt>
              </c:strCache>
            </c:strRef>
          </c:cat>
          <c:val>
            <c:numRef>
              <c:f>Sheet1!$B$2:$E$2</c:f>
              <c:numCache>
                <c:formatCode>General</c:formatCode>
                <c:ptCount val="4"/>
                <c:pt idx="0">
                  <c:v>18</c:v>
                </c:pt>
                <c:pt idx="1">
                  <c:v>4</c:v>
                </c:pt>
                <c:pt idx="2">
                  <c:v>5</c:v>
                </c:pt>
                <c:pt idx="3">
                  <c:v>73</c:v>
                </c:pt>
              </c:numCache>
            </c:numRef>
          </c:val>
          <c:extLst>
            <c:ext xmlns:c16="http://schemas.microsoft.com/office/drawing/2014/chart" uri="{C3380CC4-5D6E-409C-BE32-E72D297353CC}">
              <c16:uniqueId val="{00000000-F247-3B4F-96BA-AD06AD511AFA}"/>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20"/>
        <c:minorUnit val="1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10309"/>
          <c:y val="5.7539699999999999E-2"/>
          <c:w val="0.86673500000000003"/>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75%</c:v>
                </c:pt>
                <c:pt idx="1">
                  <c:v>50%</c:v>
                </c:pt>
                <c:pt idx="2">
                  <c:v>25%</c:v>
                </c:pt>
                <c:pt idx="3">
                  <c:v>0%</c:v>
                </c:pt>
              </c:strCache>
            </c:strRef>
          </c:cat>
          <c:val>
            <c:numRef>
              <c:f>Sheet1!$B$2:$E$2</c:f>
              <c:numCache>
                <c:formatCode>General</c:formatCode>
                <c:ptCount val="4"/>
                <c:pt idx="0">
                  <c:v>5</c:v>
                </c:pt>
                <c:pt idx="1">
                  <c:v>36</c:v>
                </c:pt>
                <c:pt idx="2">
                  <c:v>27</c:v>
                </c:pt>
                <c:pt idx="3">
                  <c:v>32</c:v>
                </c:pt>
              </c:numCache>
            </c:numRef>
          </c:val>
          <c:extLst>
            <c:ext xmlns:c16="http://schemas.microsoft.com/office/drawing/2014/chart" uri="{C3380CC4-5D6E-409C-BE32-E72D297353CC}">
              <c16:uniqueId val="{00000000-2C58-3C46-886D-28C2AE9D62D6}"/>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42275600000000002"/>
          <c:y val="5.7539699999999999E-2"/>
          <c:w val="0.56235000000000002"/>
          <c:h val="0.85158699999999998"/>
        </c:manualLayout>
      </c:layout>
      <c:barChart>
        <c:barDir val="bar"/>
        <c:grouping val="clustered"/>
        <c:varyColors val="0"/>
        <c:ser>
          <c:idx val="0"/>
          <c:order val="0"/>
          <c:tx>
            <c:strRef>
              <c:f>Sheet1!$A$2</c:f>
              <c:strCache>
                <c:ptCount val="1"/>
                <c:pt idx="0">
                  <c:v>Region 1</c:v>
                </c:pt>
              </c:strCache>
            </c:strRef>
          </c:tx>
          <c:spPr>
            <a:gradFill flip="none" rotWithShape="1">
              <a:gsLst>
                <a:gs pos="0">
                  <a:srgbClr val="FF9300"/>
                </a:gs>
                <a:gs pos="100000">
                  <a:srgbClr val="FF2600"/>
                </a:gs>
              </a:gsLst>
              <a:lin ang="5400000" scaled="0"/>
            </a:gradFill>
            <a:ln w="12700" cap="flat">
              <a:noFill/>
              <a:miter lim="400000"/>
            </a:ln>
            <a:effectLst>
              <a:outerShdw blurRad="50800" dist="25400" dir="5400000" algn="tl">
                <a:srgbClr val="353535">
                  <a:alpha val="50000"/>
                </a:srgbClr>
              </a:outerShdw>
            </a:effectLst>
          </c:spPr>
          <c:invertIfNegative val="0"/>
          <c:cat>
            <c:strRef>
              <c:f>Sheet1!$B$1:$E$1</c:f>
              <c:strCache>
                <c:ptCount val="4"/>
                <c:pt idx="0">
                  <c:v>It more than doubles the efficiency.</c:v>
                </c:pt>
                <c:pt idx="1">
                  <c:v>It increases efficiency
by about 25%</c:v>
                </c:pt>
                <c:pt idx="2">
                  <c:v>It makes no difference in anything</c:v>
                </c:pt>
                <c:pt idx="3">
                  <c:v>It makes the corresponding
team less efficient.</c:v>
                </c:pt>
              </c:strCache>
            </c:strRef>
          </c:cat>
          <c:val>
            <c:numRef>
              <c:f>Sheet1!$B$2:$E$2</c:f>
              <c:numCache>
                <c:formatCode>General</c:formatCode>
                <c:ptCount val="4"/>
                <c:pt idx="0">
                  <c:v>14</c:v>
                </c:pt>
                <c:pt idx="1">
                  <c:v>19</c:v>
                </c:pt>
                <c:pt idx="2">
                  <c:v>64</c:v>
                </c:pt>
                <c:pt idx="3">
                  <c:v>3</c:v>
                </c:pt>
              </c:numCache>
            </c:numRef>
          </c:val>
          <c:extLst>
            <c:ext xmlns:c16="http://schemas.microsoft.com/office/drawing/2014/chart" uri="{C3380CC4-5D6E-409C-BE32-E72D297353CC}">
              <c16:uniqueId val="{00000000-2CFA-0F4F-B0B6-1C886A92CE17}"/>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929292"/>
              </a:solidFill>
              <a:prstDash val="solid"/>
              <a:miter lim="400000"/>
            </a:ln>
          </c:spPr>
        </c:majorGridlines>
        <c:numFmt formatCode="General" sourceLinked="0"/>
        <c:majorTickMark val="none"/>
        <c:minorTickMark val="none"/>
        <c:tickLblPos val="high"/>
        <c:spPr>
          <a:ln w="12700" cap="flat">
            <a:solidFill>
              <a:srgbClr val="8A8B89"/>
            </a:solidFill>
            <a:prstDash val="solid"/>
            <a:miter lim="400000"/>
          </a:ln>
        </c:spPr>
        <c:txPr>
          <a:bodyPr rot="0"/>
          <a:lstStyle/>
          <a:p>
            <a:pPr>
              <a:defRPr sz="2400" b="0" i="0" u="none" strike="noStrike">
                <a:solidFill>
                  <a:srgbClr val="FFFFFF"/>
                </a:solidFill>
                <a:latin typeface="Helvetica Light"/>
              </a:defRPr>
            </a:pPr>
            <a:endParaRPr lang="en-US"/>
          </a:p>
        </c:txPr>
        <c:crossAx val="2094734552"/>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1143000" y="685800"/>
            <a:ext cx="4572000" cy="3429000"/>
          </a:xfrm>
          <a:prstGeom prst="rect">
            <a:avLst/>
          </a:prstGeom>
        </p:spPr>
        <p:txBody>
          <a:bodyPr/>
          <a:lstStyle/>
          <a:p>
            <a:endParaRPr/>
          </a:p>
        </p:txBody>
      </p:sp>
      <p:sp>
        <p:nvSpPr>
          <p:cNvPr id="180" name="Shape 18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a:lnSpc>
                <a:spcPct val="100000"/>
              </a:lnSpc>
              <a:defRPr sz="1800">
                <a:latin typeface="Lucida Grande"/>
                <a:ea typeface="Lucida Grande"/>
                <a:cs typeface="Lucida Grande"/>
                <a:sym typeface="Lucida Grande"/>
              </a:defRPr>
            </a:pPr>
            <a:r>
              <a:t>The Velocity has a mean and a variance, because precise prediction is impossible in a complex system. We can show this on the trajectory of the Burn-down chart. Let’s say that a team has a Velocity of 235 ± 20%, where “± 20%” covers two standard deviations of variance (so 95% of all Sprints will have a velocity between 188 and 282).</a:t>
            </a:r>
          </a:p>
          <a:p>
            <a:pPr>
              <a:lnSpc>
                <a:spcPct val="100000"/>
              </a:lnSpc>
              <a:defRPr sz="1800">
                <a:latin typeface="Lucida Grande"/>
                <a:ea typeface="Lucida Grande"/>
                <a:cs typeface="Lucida Grande"/>
                <a:sym typeface="Lucida Grande"/>
              </a:defRPr>
            </a:pPr>
            <a:endParaRPr/>
          </a:p>
          <a:p>
            <a:pPr>
              <a:lnSpc>
                <a:spcPct val="100000"/>
              </a:lnSpc>
              <a:defRPr sz="1800">
                <a:latin typeface="Lucida Grande"/>
                <a:ea typeface="Lucida Grande"/>
                <a:cs typeface="Lucida Grande"/>
                <a:sym typeface="Lucida Grande"/>
              </a:defRPr>
            </a:pPr>
            <a:r>
              <a:t>Half of the Sprints won’t finish and will have a leakage of as much as 20% of the work on the Sprint Backlog. Half of the Sprints will be able to deliver more than forecast: as much as 20% more.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a:lnSpc>
                <a:spcPct val="100000"/>
              </a:lnSpc>
              <a:defRPr sz="1800">
                <a:latin typeface="Lucida Grande"/>
                <a:ea typeface="Lucida Grande"/>
                <a:cs typeface="Lucida Grande"/>
                <a:sym typeface="Lucida Grande"/>
              </a:defRPr>
            </a:pPr>
            <a:r>
              <a:t>Producing too little can cause shortfall for market demand; producing too much can lead to warehousing problems, or with customers feeling they paid for the development of something they didn’t need or didn’t want.</a:t>
            </a:r>
          </a:p>
          <a:p>
            <a:pPr>
              <a:lnSpc>
                <a:spcPct val="100000"/>
              </a:lnSpc>
              <a:defRPr sz="1800">
                <a:latin typeface="Lucida Grande"/>
                <a:ea typeface="Lucida Grande"/>
                <a:cs typeface="Lucida Grande"/>
                <a:sym typeface="Lucida Grande"/>
              </a:defRPr>
            </a:pPr>
            <a:endParaRPr/>
          </a:p>
          <a:p>
            <a:pPr>
              <a:lnSpc>
                <a:spcPct val="100000"/>
              </a:lnSpc>
              <a:defRPr sz="1800">
                <a:latin typeface="Lucida Grande"/>
                <a:ea typeface="Lucida Grande"/>
                <a:cs typeface="Lucida Grande"/>
                <a:sym typeface="Lucida Grande"/>
              </a:defRPr>
            </a:pPr>
            <a:r>
              <a:t>To mitigate these problems, it is good to reduce the velocity’s variance. The team will still overproduce 50% of the time and underproduce 50% of the time, but the waste and leakage will be smaller, respectively.</a:t>
            </a:r>
          </a:p>
          <a:p>
            <a:pPr>
              <a:lnSpc>
                <a:spcPct val="100000"/>
              </a:lnSpc>
              <a:defRPr sz="1800">
                <a:latin typeface="Lucida Grande"/>
                <a:ea typeface="Lucida Grande"/>
                <a:cs typeface="Lucida Grande"/>
                <a:sym typeface="Lucida Grande"/>
              </a:defRPr>
            </a:pPr>
            <a:endParaRPr/>
          </a:p>
          <a:p>
            <a:pPr>
              <a:lnSpc>
                <a:spcPct val="100000"/>
              </a:lnSpc>
              <a:defRPr sz="1800">
                <a:latin typeface="Lucida Grande"/>
                <a:ea typeface="Lucida Grande"/>
                <a:cs typeface="Lucida Grande"/>
                <a:sym typeface="Lucida Grande"/>
              </a:defRPr>
            </a:pPr>
            <a:r>
              <a:t>Reduce variance by improving the quality of your specifications to the team; by ensuring that all Developer work is on the Product Backlog; by minimising disruptions to the team during development, and by keeping a stable team.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lvl1pPr>
              <a:lnSpc>
                <a:spcPct val="100000"/>
              </a:lnSpc>
              <a:defRPr sz="1800">
                <a:latin typeface="Lucida Grande"/>
                <a:ea typeface="Lucida Grande"/>
                <a:cs typeface="Lucida Grande"/>
                <a:sym typeface="Lucida Grande"/>
              </a:defRPr>
            </a:lvl1pPr>
          </a:lstStyle>
          <a:p>
            <a:r>
              <a:t>11:00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22"/>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304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xfrm>
            <a:off x="6337300" y="9258300"/>
            <a:ext cx="329261" cy="390669"/>
          </a:xfrm>
          <a:prstGeom prst="rect">
            <a:avLst/>
          </a:prstGeom>
        </p:spPr>
        <p:txBody>
          <a:bodyPr anchor="t"/>
          <a:lstStyle>
            <a:lvl1pPr defTabSz="457200">
              <a:defRPr>
                <a:latin typeface="Chalkboard"/>
                <a:ea typeface="Chalkboard"/>
                <a:cs typeface="Chalkboard"/>
                <a:sym typeface="Chalkboard"/>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G&amp;C"/>
          <p:cNvSpPr/>
          <p:nvPr/>
        </p:nvSpPr>
        <p:spPr>
          <a:xfrm>
            <a:off x="1148" y="8915400"/>
            <a:ext cx="1328320" cy="82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4200">
                <a:solidFill>
                  <a:srgbClr val="0B0878"/>
                </a:solidFill>
                <a:latin typeface="Kristen Normal ITC TT"/>
                <a:ea typeface="Kristen Normal ITC TT"/>
                <a:cs typeface="Kristen Normal ITC TT"/>
                <a:sym typeface="Kristen Normal ITC TT"/>
              </a:defRPr>
            </a:lvl1pPr>
          </a:lstStyle>
          <a:p>
            <a:r>
              <a:t>G&amp;C</a:t>
            </a:r>
          </a:p>
        </p:txBody>
      </p:sp>
      <p:sp>
        <p:nvSpPr>
          <p:cNvPr id="125" name="Title Text"/>
          <p:cNvSpPr>
            <a:spLocks noGrp="1"/>
          </p:cNvSpPr>
          <p:nvPr>
            <p:ph type="title"/>
          </p:nvPr>
        </p:nvSpPr>
        <p:spPr>
          <a:xfrm>
            <a:off x="1270000" y="203200"/>
            <a:ext cx="10464800" cy="2540000"/>
          </a:xfrm>
          <a:prstGeom prst="rect">
            <a:avLst/>
          </a:prstGeom>
        </p:spPr>
        <p:txBody>
          <a:bodyPr>
            <a:noAutofit/>
          </a:bodyPr>
          <a:lstStyle>
            <a:lvl1pPr defTabSz="457200">
              <a:defRPr sz="7200">
                <a:latin typeface="Chalkboard"/>
                <a:ea typeface="Chalkboard"/>
                <a:cs typeface="Chalkboard"/>
                <a:sym typeface="Chalkboard"/>
              </a:defRPr>
            </a:lvl1pPr>
          </a:lstStyle>
          <a:p>
            <a:r>
              <a:t>Title Text</a:t>
            </a:r>
          </a:p>
        </p:txBody>
      </p:sp>
      <p:sp>
        <p:nvSpPr>
          <p:cNvPr id="126" name="Body Level One…"/>
          <p:cNvSpPr>
            <a:spLocks noGrp="1"/>
          </p:cNvSpPr>
          <p:nvPr>
            <p:ph type="body" idx="1"/>
          </p:nvPr>
        </p:nvSpPr>
        <p:spPr>
          <a:xfrm>
            <a:off x="1270000" y="2946400"/>
            <a:ext cx="10464800" cy="5740400"/>
          </a:xfrm>
          <a:prstGeom prst="rect">
            <a:avLst/>
          </a:prstGeom>
        </p:spPr>
        <p:txBody>
          <a:bodyPr>
            <a:noAutofit/>
          </a:bodyPr>
          <a:lstStyle>
            <a:lvl1pPr marL="893697" indent="-436497" defTabSz="457200">
              <a:spcBef>
                <a:spcPts val="3000"/>
              </a:spcBef>
              <a:buSzPct val="43000"/>
              <a:buBlip>
                <a:blip r:embed="rId3"/>
              </a:buBlip>
              <a:defRPr sz="3600">
                <a:latin typeface="Chalkboard"/>
                <a:ea typeface="Chalkboard"/>
                <a:cs typeface="Chalkboard"/>
                <a:sym typeface="Chalkboard"/>
              </a:defRPr>
            </a:lvl1pPr>
            <a:lvl2pPr marL="1439797" indent="-436497" defTabSz="457200">
              <a:spcBef>
                <a:spcPts val="3000"/>
              </a:spcBef>
              <a:buSzPct val="43000"/>
              <a:buBlip>
                <a:blip r:embed="rId3"/>
              </a:buBlip>
              <a:defRPr sz="3600">
                <a:latin typeface="Chalkboard"/>
                <a:ea typeface="Chalkboard"/>
                <a:cs typeface="Chalkboard"/>
                <a:sym typeface="Chalkboard"/>
              </a:defRPr>
            </a:lvl2pPr>
            <a:lvl3pPr marL="1973197" indent="-436497" defTabSz="457200">
              <a:spcBef>
                <a:spcPts val="3000"/>
              </a:spcBef>
              <a:buSzPct val="43000"/>
              <a:buBlip>
                <a:blip r:embed="rId3"/>
              </a:buBlip>
              <a:defRPr sz="3600">
                <a:latin typeface="Chalkboard"/>
                <a:ea typeface="Chalkboard"/>
                <a:cs typeface="Chalkboard"/>
                <a:sym typeface="Chalkboard"/>
              </a:defRPr>
            </a:lvl3pPr>
            <a:lvl4pPr marL="2544697" indent="-436497" defTabSz="457200">
              <a:spcBef>
                <a:spcPts val="3000"/>
              </a:spcBef>
              <a:buSzPct val="43000"/>
              <a:buBlip>
                <a:blip r:embed="rId3"/>
              </a:buBlip>
              <a:defRPr sz="3600">
                <a:latin typeface="Chalkboard"/>
                <a:ea typeface="Chalkboard"/>
                <a:cs typeface="Chalkboard"/>
                <a:sym typeface="Chalkboard"/>
              </a:defRPr>
            </a:lvl4pPr>
            <a:lvl5pPr marL="3128897" indent="-436497" defTabSz="457200">
              <a:spcBef>
                <a:spcPts val="3000"/>
              </a:spcBef>
              <a:buSzPct val="43000"/>
              <a:buBlip>
                <a:blip r:embed="rId3"/>
              </a:buBlip>
              <a:defRPr sz="36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a:spLocks noGrp="1"/>
          </p:cNvSpPr>
          <p:nvPr>
            <p:ph type="sldNum" sz="quarter" idx="2"/>
          </p:nvPr>
        </p:nvSpPr>
        <p:spPr>
          <a:xfrm>
            <a:off x="6337300" y="9258300"/>
            <a:ext cx="329261" cy="390669"/>
          </a:xfrm>
          <a:prstGeom prst="rect">
            <a:avLst/>
          </a:prstGeom>
        </p:spPr>
        <p:txBody>
          <a:bodyPr anchor="t"/>
          <a:lstStyle>
            <a:lvl1pPr defTabSz="457200">
              <a:defRPr>
                <a:latin typeface="Chalkboard"/>
                <a:ea typeface="Chalkboard"/>
                <a:cs typeface="Chalkboard"/>
                <a:sym typeface="Chalkboard"/>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270000" y="203200"/>
            <a:ext cx="10464800" cy="2540000"/>
          </a:xfrm>
          <a:prstGeom prst="rect">
            <a:avLst/>
          </a:prstGeom>
        </p:spPr>
        <p:txBody>
          <a:bodyPr>
            <a:noAutofit/>
          </a:bodyPr>
          <a:lstStyle>
            <a:lvl1pPr defTabSz="457200">
              <a:defRPr sz="7200">
                <a:latin typeface="Chalkboard"/>
                <a:ea typeface="Chalkboard"/>
                <a:cs typeface="Chalkboard"/>
                <a:sym typeface="Chalkboard"/>
              </a:defRPr>
            </a:lvl1pPr>
          </a:lstStyle>
          <a:p>
            <a:r>
              <a:t>Title Text</a:t>
            </a:r>
          </a:p>
        </p:txBody>
      </p:sp>
      <p:sp>
        <p:nvSpPr>
          <p:cNvPr id="135" name="Body Level One…"/>
          <p:cNvSpPr txBox="1">
            <a:spLocks noGrp="1"/>
          </p:cNvSpPr>
          <p:nvPr>
            <p:ph type="body" idx="1"/>
          </p:nvPr>
        </p:nvSpPr>
        <p:spPr>
          <a:xfrm>
            <a:off x="1270000" y="2946400"/>
            <a:ext cx="10464800" cy="5740400"/>
          </a:xfrm>
          <a:prstGeom prst="rect">
            <a:avLst/>
          </a:prstGeom>
        </p:spPr>
        <p:txBody>
          <a:bodyPr>
            <a:noAutofit/>
          </a:bodyPr>
          <a:lstStyle>
            <a:lvl1pPr marL="893697" indent="-436497" defTabSz="457200">
              <a:spcBef>
                <a:spcPts val="3000"/>
              </a:spcBef>
              <a:buSzPct val="43000"/>
              <a:buBlip>
                <a:blip r:embed="rId3"/>
              </a:buBlip>
              <a:defRPr sz="3600">
                <a:latin typeface="Chalkboard"/>
                <a:ea typeface="Chalkboard"/>
                <a:cs typeface="Chalkboard"/>
                <a:sym typeface="Chalkboard"/>
              </a:defRPr>
            </a:lvl1pPr>
            <a:lvl2pPr marL="1439797" indent="-436497" defTabSz="457200">
              <a:spcBef>
                <a:spcPts val="3000"/>
              </a:spcBef>
              <a:buSzPct val="43000"/>
              <a:buBlip>
                <a:blip r:embed="rId3"/>
              </a:buBlip>
              <a:defRPr sz="3600">
                <a:latin typeface="Chalkboard"/>
                <a:ea typeface="Chalkboard"/>
                <a:cs typeface="Chalkboard"/>
                <a:sym typeface="Chalkboard"/>
              </a:defRPr>
            </a:lvl2pPr>
            <a:lvl3pPr marL="1973197" indent="-436497" defTabSz="457200">
              <a:spcBef>
                <a:spcPts val="3000"/>
              </a:spcBef>
              <a:buSzPct val="43000"/>
              <a:buBlip>
                <a:blip r:embed="rId3"/>
              </a:buBlip>
              <a:defRPr sz="3600">
                <a:latin typeface="Chalkboard"/>
                <a:ea typeface="Chalkboard"/>
                <a:cs typeface="Chalkboard"/>
                <a:sym typeface="Chalkboard"/>
              </a:defRPr>
            </a:lvl3pPr>
            <a:lvl4pPr marL="2544697" indent="-436497" defTabSz="457200">
              <a:spcBef>
                <a:spcPts val="3000"/>
              </a:spcBef>
              <a:buSzPct val="43000"/>
              <a:buBlip>
                <a:blip r:embed="rId3"/>
              </a:buBlip>
              <a:defRPr sz="3600">
                <a:latin typeface="Chalkboard"/>
                <a:ea typeface="Chalkboard"/>
                <a:cs typeface="Chalkboard"/>
                <a:sym typeface="Chalkboard"/>
              </a:defRPr>
            </a:lvl4pPr>
            <a:lvl5pPr marL="3128897" indent="-436497" defTabSz="457200">
              <a:spcBef>
                <a:spcPts val="3000"/>
              </a:spcBef>
              <a:buSzPct val="43000"/>
              <a:buBlip>
                <a:blip r:embed="rId3"/>
              </a:buBlip>
              <a:defRPr sz="36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37300" y="9258300"/>
            <a:ext cx="329261" cy="390669"/>
          </a:xfrm>
          <a:prstGeom prst="rect">
            <a:avLst/>
          </a:prstGeom>
        </p:spPr>
        <p:txBody>
          <a:bodyPr anchor="t"/>
          <a:lstStyle>
            <a:lvl1pPr defTabSz="457200">
              <a:defRPr>
                <a:latin typeface="Chalkboard"/>
                <a:ea typeface="Chalkboard"/>
                <a:cs typeface="Chalkboard"/>
                <a:sym typeface="Chalkboard"/>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52" name="Image"/>
          <p:cNvSpPr>
            <a:spLocks noGrp="1"/>
          </p:cNvSpPr>
          <p:nvPr>
            <p:ph type="pic" sz="half" idx="21"/>
          </p:nvPr>
        </p:nvSpPr>
        <p:spPr>
          <a:xfrm>
            <a:off x="6718300" y="1054100"/>
            <a:ext cx="5334000" cy="8001000"/>
          </a:xfrm>
          <a:prstGeom prst="rect">
            <a:avLst/>
          </a:prstGeom>
        </p:spPr>
        <p:txBody>
          <a:bodyPr lIns="91439" tIns="45719" rIns="91439" bIns="45719" anchor="t">
            <a:noAutofit/>
          </a:bodyPr>
          <a:lstStyle/>
          <a:p>
            <a:endParaRPr/>
          </a:p>
        </p:txBody>
      </p:sp>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G&amp;C"/>
          <p:cNvSpPr txBox="1"/>
          <p:nvPr/>
        </p:nvSpPr>
        <p:spPr>
          <a:xfrm>
            <a:off x="5830448" y="8928100"/>
            <a:ext cx="1328320" cy="82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4200">
                <a:solidFill>
                  <a:srgbClr val="0B0878"/>
                </a:solidFill>
                <a:latin typeface="Kristen Normal ITC TT"/>
                <a:ea typeface="Kristen Normal ITC TT"/>
                <a:cs typeface="Kristen Normal ITC TT"/>
                <a:sym typeface="Kristen Normal ITC TT"/>
              </a:defRPr>
            </a:lvl1pPr>
          </a:lstStyle>
          <a:p>
            <a:r>
              <a:t>G&amp;C</a:t>
            </a:r>
          </a:p>
        </p:txBody>
      </p:sp>
      <p:sp>
        <p:nvSpPr>
          <p:cNvPr id="163" name="Title Text"/>
          <p:cNvSpPr txBox="1">
            <a:spLocks noGrp="1"/>
          </p:cNvSpPr>
          <p:nvPr>
            <p:ph type="title"/>
          </p:nvPr>
        </p:nvSpPr>
        <p:spPr>
          <a:xfrm>
            <a:off x="1270000" y="203200"/>
            <a:ext cx="10464800" cy="2540000"/>
          </a:xfrm>
          <a:prstGeom prst="rect">
            <a:avLst/>
          </a:prstGeom>
        </p:spPr>
        <p:txBody>
          <a:bodyPr>
            <a:noAutofit/>
          </a:bodyPr>
          <a:lstStyle>
            <a:lvl1pPr defTabSz="457200">
              <a:defRPr sz="7200">
                <a:latin typeface="Chalkboard"/>
                <a:ea typeface="Chalkboard"/>
                <a:cs typeface="Chalkboard"/>
                <a:sym typeface="Chalkboard"/>
              </a:defRPr>
            </a:lvl1pPr>
          </a:lstStyle>
          <a:p>
            <a:r>
              <a:t>Title Text</a:t>
            </a:r>
          </a:p>
        </p:txBody>
      </p:sp>
      <p:sp>
        <p:nvSpPr>
          <p:cNvPr id="164" name="Body Level One…"/>
          <p:cNvSpPr txBox="1">
            <a:spLocks noGrp="1"/>
          </p:cNvSpPr>
          <p:nvPr>
            <p:ph type="body" idx="1"/>
          </p:nvPr>
        </p:nvSpPr>
        <p:spPr>
          <a:xfrm>
            <a:off x="1270000" y="2946400"/>
            <a:ext cx="10464800" cy="5740400"/>
          </a:xfrm>
          <a:prstGeom prst="rect">
            <a:avLst/>
          </a:prstGeom>
        </p:spPr>
        <p:txBody>
          <a:bodyPr>
            <a:noAutofit/>
          </a:bodyPr>
          <a:lstStyle>
            <a:lvl1pPr marL="893697" indent="-436497" defTabSz="457200">
              <a:spcBef>
                <a:spcPts val="3000"/>
              </a:spcBef>
              <a:buSzPct val="43000"/>
              <a:buBlip>
                <a:blip r:embed="rId3"/>
              </a:buBlip>
              <a:defRPr sz="3600">
                <a:latin typeface="Chalkboard"/>
                <a:ea typeface="Chalkboard"/>
                <a:cs typeface="Chalkboard"/>
                <a:sym typeface="Chalkboard"/>
              </a:defRPr>
            </a:lvl1pPr>
            <a:lvl2pPr marL="1439797" indent="-436497" defTabSz="457200">
              <a:spcBef>
                <a:spcPts val="3000"/>
              </a:spcBef>
              <a:buSzPct val="43000"/>
              <a:buBlip>
                <a:blip r:embed="rId3"/>
              </a:buBlip>
              <a:defRPr sz="3600">
                <a:latin typeface="Chalkboard"/>
                <a:ea typeface="Chalkboard"/>
                <a:cs typeface="Chalkboard"/>
                <a:sym typeface="Chalkboard"/>
              </a:defRPr>
            </a:lvl2pPr>
            <a:lvl3pPr marL="1973197" indent="-436497" defTabSz="457200">
              <a:spcBef>
                <a:spcPts val="3000"/>
              </a:spcBef>
              <a:buSzPct val="43000"/>
              <a:buBlip>
                <a:blip r:embed="rId3"/>
              </a:buBlip>
              <a:defRPr sz="3600">
                <a:latin typeface="Chalkboard"/>
                <a:ea typeface="Chalkboard"/>
                <a:cs typeface="Chalkboard"/>
                <a:sym typeface="Chalkboard"/>
              </a:defRPr>
            </a:lvl3pPr>
            <a:lvl4pPr marL="2544697" indent="-436497" defTabSz="457200">
              <a:spcBef>
                <a:spcPts val="3000"/>
              </a:spcBef>
              <a:buSzPct val="43000"/>
              <a:buBlip>
                <a:blip r:embed="rId3"/>
              </a:buBlip>
              <a:defRPr sz="3600">
                <a:latin typeface="Chalkboard"/>
                <a:ea typeface="Chalkboard"/>
                <a:cs typeface="Chalkboard"/>
                <a:sym typeface="Chalkboard"/>
              </a:defRPr>
            </a:lvl4pPr>
            <a:lvl5pPr marL="3128897" indent="-436497" defTabSz="457200">
              <a:spcBef>
                <a:spcPts val="3000"/>
              </a:spcBef>
              <a:buSzPct val="43000"/>
              <a:buBlip>
                <a:blip r:embed="rId3"/>
              </a:buBlip>
              <a:defRPr sz="3600">
                <a:latin typeface="Chalkboard"/>
                <a:ea typeface="Chalkboard"/>
                <a:cs typeface="Chalkboard"/>
                <a:sym typeface="Chalkboard"/>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6337300" y="9258300"/>
            <a:ext cx="329261" cy="390669"/>
          </a:xfrm>
          <a:prstGeom prst="rect">
            <a:avLst/>
          </a:prstGeom>
        </p:spPr>
        <p:txBody>
          <a:bodyPr anchor="t"/>
          <a:lstStyle>
            <a:lvl1pPr defTabSz="457200">
              <a:defRPr>
                <a:latin typeface="Chalkboard"/>
                <a:ea typeface="Chalkboard"/>
                <a:cs typeface="Chalkboard"/>
                <a:sym typeface="Chalkboard"/>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1270000" y="3606800"/>
            <a:ext cx="10464800" cy="2540000"/>
          </a:xfrm>
          <a:prstGeom prst="rect">
            <a:avLst/>
          </a:prstGeom>
        </p:spPr>
        <p:txBody>
          <a:bodyPr>
            <a:noAutofit/>
          </a:bodyPr>
          <a:lstStyle>
            <a:lvl1pPr defTabSz="457200">
              <a:defRPr sz="7200">
                <a:latin typeface="Chalkboard"/>
                <a:ea typeface="Chalkboard"/>
                <a:cs typeface="Chalkboard"/>
                <a:sym typeface="Chalkboard"/>
              </a:defRPr>
            </a:lvl1pPr>
          </a:lstStyle>
          <a:p>
            <a:r>
              <a:t>Title Text</a:t>
            </a:r>
          </a:p>
        </p:txBody>
      </p:sp>
      <p:sp>
        <p:nvSpPr>
          <p:cNvPr id="173" name="Slide Number"/>
          <p:cNvSpPr txBox="1">
            <a:spLocks noGrp="1"/>
          </p:cNvSpPr>
          <p:nvPr>
            <p:ph type="sldNum" sz="quarter" idx="2"/>
          </p:nvPr>
        </p:nvSpPr>
        <p:spPr>
          <a:xfrm>
            <a:off x="6337300" y="9258300"/>
            <a:ext cx="329261" cy="390669"/>
          </a:xfrm>
          <a:prstGeom prst="rect">
            <a:avLst/>
          </a:prstGeom>
        </p:spPr>
        <p:txBody>
          <a:bodyPr anchor="t"/>
          <a:lstStyle>
            <a:lvl1pPr defTabSz="457200">
              <a:defRPr>
                <a:latin typeface="Chalkboard"/>
                <a:ea typeface="Chalkboard"/>
                <a:cs typeface="Chalkboard"/>
                <a:sym typeface="Chalkboard"/>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0200" y="330200"/>
            <a:ext cx="9779001" cy="6519334"/>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21"/>
          </p:nvPr>
        </p:nvSpPr>
        <p:spPr>
          <a:xfrm>
            <a:off x="6642100" y="762000"/>
            <a:ext cx="5494867"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6718300" y="1054100"/>
            <a:ext cx="5334000" cy="80010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464300" y="5067300"/>
            <a:ext cx="5943600" cy="39624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464300" y="762000"/>
            <a:ext cx="5848350" cy="3898900"/>
          </a:xfrm>
          <a:prstGeom prst="rect">
            <a:avLst/>
          </a:prstGeom>
        </p:spPr>
        <p:txBody>
          <a:bodyPr lIns="91439" tIns="45719" rIns="91439" bIns="45719" anchor="t">
            <a:noAutofit/>
          </a:bodyPr>
          <a:lstStyle/>
          <a:p>
            <a:endParaRPr/>
          </a:p>
        </p:txBody>
      </p:sp>
      <p:sp>
        <p:nvSpPr>
          <p:cNvPr id="85" name="Image"/>
          <p:cNvSpPr>
            <a:spLocks noGrp="1"/>
          </p:cNvSpPr>
          <p:nvPr>
            <p:ph type="pic" sz="half" idx="23"/>
          </p:nvPr>
        </p:nvSpPr>
        <p:spPr>
          <a:xfrm>
            <a:off x="723900" y="723900"/>
            <a:ext cx="5638801" cy="84582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600"/>
            <a:ext cx="368504" cy="38100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7.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velocitymadegoodllc.com/resources/scrum-ceremony-1-pagers:" TargetMode="External"/><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mailto:JOCoplien@cs.com" TargetMode="External"/><Relationship Id="rId2" Type="http://schemas.openxmlformats.org/officeDocument/2006/relationships/hyperlink" Target="mailto:Helm.Richard@BCG.com"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tif"/></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hyperlink" Target="https://sites.google.com/a/scrumplop.org/published-patterns/value-stream-pattern-language/good-housekeeping" TargetMode="Externa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hyperlink" Target="https://sites.google.com/a/scrumplop.org/published-patterns/value-stream-pattern-language/estimation-points/yesterday-s-weather" TargetMode="External"/><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34.tif"/></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hyperlink" Target="https://sites.google.com/a/scrumplop.org/published-patterns/value-stream-pattern-language/product-backlog/enabling-specification" TargetMode="External"/><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36.tif"/></Relationships>
</file>

<file path=ppt/slides/_rels/slide35.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hyperlink" Target="https://sites.google.com/a/scrumplop.org/published-patterns/product-organization-pattern-language/illegitimus-non-interruptus" TargetMode="Externa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hyperlink" Target="https://sites.google.com/a/scrumplop.org/published-patterns/value-stream-pattern-language/sprint-backlog/dependencies-first" TargetMode="Externa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hyperlink" Target="http://gertrudandcope.com" TargetMode="External"/><Relationship Id="rId5" Type="http://schemas.openxmlformats.org/officeDocument/2006/relationships/hyperlink" Target="http://facebook.com/scrumplop" TargetMode="External"/><Relationship Id="rId4" Type="http://schemas.openxmlformats.org/officeDocument/2006/relationships/hyperlink" Target="http://scrumbook.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crum Patterns"/>
          <p:cNvSpPr txBox="1">
            <a:spLocks noGrp="1"/>
          </p:cNvSpPr>
          <p:nvPr>
            <p:ph type="ctrTitle"/>
          </p:nvPr>
        </p:nvSpPr>
        <p:spPr>
          <a:prstGeom prst="rect">
            <a:avLst/>
          </a:prstGeom>
        </p:spPr>
        <p:txBody>
          <a:bodyPr/>
          <a:lstStyle/>
          <a:p>
            <a:r>
              <a:t>Scrum Patterns</a:t>
            </a:r>
          </a:p>
        </p:txBody>
      </p:sp>
      <p:sp>
        <p:nvSpPr>
          <p:cNvPr id="183" name="James O. Coplien…"/>
          <p:cNvSpPr txBox="1">
            <a:spLocks noGrp="1"/>
          </p:cNvSpPr>
          <p:nvPr>
            <p:ph type="subTitle" sz="quarter" idx="1"/>
          </p:nvPr>
        </p:nvSpPr>
        <p:spPr>
          <a:prstGeom prst="rect">
            <a:avLst/>
          </a:prstGeom>
        </p:spPr>
        <p:txBody>
          <a:bodyPr/>
          <a:lstStyle/>
          <a:p>
            <a:pPr defTabSz="578358">
              <a:defRPr sz="3168"/>
            </a:pPr>
            <a:r>
              <a:t>James O. Coplien</a:t>
            </a:r>
          </a:p>
          <a:p>
            <a:pPr defTabSz="578358">
              <a:defRPr sz="3168">
                <a:solidFill>
                  <a:schemeClr val="accent3">
                    <a:satOff val="-13807"/>
                    <a:lumOff val="19329"/>
                  </a:schemeClr>
                </a:solidFill>
                <a:latin typeface="Kristen Normal ITC TT"/>
                <a:ea typeface="Kristen Normal ITC TT"/>
                <a:cs typeface="Kristen Normal ITC TT"/>
                <a:sym typeface="Kristen Normal ITC TT"/>
              </a:defRPr>
            </a:pPr>
            <a:r>
              <a:t>Gertrud &amp; Cope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lide Number"/>
          <p:cNvSpPr>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30" name="Probabilistic Planning"/>
          <p:cNvSpPr>
            <a:spLocks noGrp="1"/>
          </p:cNvSpPr>
          <p:nvPr>
            <p:ph type="title" idx="4294967295"/>
          </p:nvPr>
        </p:nvSpPr>
        <p:spPr>
          <a:xfrm>
            <a:off x="1270000" y="203200"/>
            <a:ext cx="10464800" cy="1854200"/>
          </a:xfrm>
          <a:prstGeom prst="rect">
            <a:avLst/>
          </a:prstGeom>
        </p:spPr>
        <p:txBody>
          <a:bodyPr>
            <a:noAutofit/>
          </a:bodyPr>
          <a:lstStyle>
            <a:lvl1pPr defTabSz="457200">
              <a:defRPr sz="7200">
                <a:latin typeface="Chalkboard"/>
                <a:ea typeface="Chalkboard"/>
                <a:cs typeface="Chalkboard"/>
                <a:sym typeface="Chalkboard"/>
              </a:defRPr>
            </a:lvl1pPr>
          </a:lstStyle>
          <a:p>
            <a:r>
              <a:t>Probabilistic Planning</a:t>
            </a:r>
          </a:p>
        </p:txBody>
      </p:sp>
      <p:grpSp>
        <p:nvGrpSpPr>
          <p:cNvPr id="235" name="Group"/>
          <p:cNvGrpSpPr/>
          <p:nvPr/>
        </p:nvGrpSpPr>
        <p:grpSpPr>
          <a:xfrm>
            <a:off x="1270000" y="2094182"/>
            <a:ext cx="10464800" cy="6620374"/>
            <a:chOff x="0" y="0"/>
            <a:chExt cx="10464800" cy="6620373"/>
          </a:xfrm>
        </p:grpSpPr>
        <p:pic>
          <p:nvPicPr>
            <p:cNvPr id="231" name="Image" descr="Image"/>
            <p:cNvPicPr>
              <a:picLocks noChangeAspect="1"/>
            </p:cNvPicPr>
            <p:nvPr/>
          </p:nvPicPr>
          <p:blipFill>
            <a:blip r:embed="rId3"/>
            <a:srcRect/>
            <a:stretch>
              <a:fillRect/>
            </a:stretch>
          </p:blipFill>
          <p:spPr>
            <a:xfrm>
              <a:off x="0" y="0"/>
              <a:ext cx="10464800" cy="6620374"/>
            </a:xfrm>
            <a:prstGeom prst="rect">
              <a:avLst/>
            </a:prstGeom>
            <a:ln w="12700" cap="flat">
              <a:noFill/>
              <a:miter lim="400000"/>
            </a:ln>
            <a:effectLst/>
          </p:spPr>
        </p:pic>
        <p:grpSp>
          <p:nvGrpSpPr>
            <p:cNvPr id="234" name="Shape"/>
            <p:cNvGrpSpPr/>
            <p:nvPr/>
          </p:nvGrpSpPr>
          <p:grpSpPr>
            <a:xfrm>
              <a:off x="2079489" y="796341"/>
              <a:ext cx="7299593" cy="5641514"/>
              <a:chOff x="0" y="0"/>
              <a:chExt cx="7299591" cy="5641513"/>
            </a:xfrm>
          </p:grpSpPr>
          <p:sp>
            <p:nvSpPr>
              <p:cNvPr id="233" name="Shape"/>
              <p:cNvSpPr/>
              <p:nvPr/>
            </p:nvSpPr>
            <p:spPr>
              <a:xfrm>
                <a:off x="26954" y="39428"/>
                <a:ext cx="7226954" cy="55113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7" y="14693"/>
                    </a:lnTo>
                    <a:lnTo>
                      <a:pt x="21563" y="18013"/>
                    </a:lnTo>
                    <a:lnTo>
                      <a:pt x="21600" y="21600"/>
                    </a:lnTo>
                    <a:lnTo>
                      <a:pt x="0" y="0"/>
                    </a:lnTo>
                    <a:close/>
                  </a:path>
                </a:pathLst>
              </a:custGeom>
              <a:solidFill>
                <a:srgbClr val="D4E7FE">
                  <a:alpha val="52165"/>
                </a:srgbClr>
              </a:solidFill>
              <a:ln>
                <a:noFill/>
              </a:ln>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pic>
            <p:nvPicPr>
              <p:cNvPr id="232" name="Shape Shape" descr="Shape Shape"/>
              <p:cNvPicPr>
                <a:picLocks/>
              </p:cNvPicPr>
              <p:nvPr/>
            </p:nvPicPr>
            <p:blipFill>
              <a:blip r:embed="rId4">
                <a:alphaModFix amt="52165"/>
              </a:blip>
              <a:stretch>
                <a:fillRect/>
              </a:stretch>
            </p:blipFill>
            <p:spPr>
              <a:xfrm>
                <a:off x="-1" y="0"/>
                <a:ext cx="7299593" cy="5641514"/>
              </a:xfrm>
              <a:prstGeom prst="rect">
                <a:avLst/>
              </a:prstGeom>
              <a:effectLst/>
            </p:spPr>
          </p:pic>
        </p:grpSp>
      </p:grpSp>
      <p:grpSp>
        <p:nvGrpSpPr>
          <p:cNvPr id="240" name="Group"/>
          <p:cNvGrpSpPr/>
          <p:nvPr/>
        </p:nvGrpSpPr>
        <p:grpSpPr>
          <a:xfrm>
            <a:off x="5932681" y="6872780"/>
            <a:ext cx="4565930" cy="1291628"/>
            <a:chOff x="0" y="168872"/>
            <a:chExt cx="4565929" cy="1291627"/>
          </a:xfrm>
        </p:grpSpPr>
        <p:sp>
          <p:nvSpPr>
            <p:cNvPr id="236" name="Rectangle"/>
            <p:cNvSpPr/>
            <p:nvPr/>
          </p:nvSpPr>
          <p:spPr>
            <a:xfrm>
              <a:off x="3582340" y="766285"/>
              <a:ext cx="983590" cy="168869"/>
            </a:xfrm>
            <a:prstGeom prst="rect">
              <a:avLst/>
            </a:prstGeom>
            <a:blipFill rotWithShape="1">
              <a:blip r:embed="rId5"/>
              <a:srcRect/>
              <a:tile tx="0" ty="0" sx="100000" sy="100000" flip="none" algn="tl"/>
            </a:blipFill>
            <a:ln w="12700" cap="flat">
              <a:noFill/>
              <a:miter lim="400000"/>
            </a:ln>
            <a:effectLst>
              <a:outerShdw blurRad="63500" dir="16200000" rotWithShape="0">
                <a:srgbClr val="000000">
                  <a:alpha val="50000"/>
                </a:srgbClr>
              </a:outerShdw>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sp>
          <p:nvSpPr>
            <p:cNvPr id="237" name="Half the Sprints deliver more"/>
            <p:cNvSpPr/>
            <p:nvPr/>
          </p:nvSpPr>
          <p:spPr>
            <a:xfrm>
              <a:off x="0" y="19050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1800">
                  <a:solidFill>
                    <a:srgbClr val="000000"/>
                  </a:solidFill>
                  <a:latin typeface="Helvetica"/>
                  <a:ea typeface="Helvetica"/>
                  <a:cs typeface="Helvetica"/>
                  <a:sym typeface="Helvetica"/>
                </a:defRPr>
              </a:lvl1pPr>
            </a:lstStyle>
            <a:p>
              <a:r>
                <a:t>Half the Sprints deliver more</a:t>
              </a:r>
            </a:p>
          </p:txBody>
        </p:sp>
        <p:pic>
          <p:nvPicPr>
            <p:cNvPr id="238" name="Line Line" descr="Line Line"/>
            <p:cNvPicPr>
              <a:picLocks/>
            </p:cNvPicPr>
            <p:nvPr/>
          </p:nvPicPr>
          <p:blipFill>
            <a:blip r:embed="rId6"/>
            <a:stretch>
              <a:fillRect/>
            </a:stretch>
          </p:blipFill>
          <p:spPr>
            <a:xfrm rot="806505">
              <a:off x="1464926" y="412421"/>
              <a:ext cx="2143175" cy="405070"/>
            </a:xfrm>
            <a:prstGeom prst="rect">
              <a:avLst/>
            </a:prstGeom>
            <a:effectLst/>
          </p:spPr>
        </p:pic>
      </p:grpSp>
      <p:grpSp>
        <p:nvGrpSpPr>
          <p:cNvPr id="245" name="Group"/>
          <p:cNvGrpSpPr/>
          <p:nvPr/>
        </p:nvGrpSpPr>
        <p:grpSpPr>
          <a:xfrm>
            <a:off x="8165011" y="5091521"/>
            <a:ext cx="2612447" cy="2481749"/>
            <a:chOff x="0" y="190500"/>
            <a:chExt cx="2612445" cy="2481747"/>
          </a:xfrm>
        </p:grpSpPr>
        <p:sp>
          <p:nvSpPr>
            <p:cNvPr id="241" name="Rectangle"/>
            <p:cNvSpPr/>
            <p:nvPr/>
          </p:nvSpPr>
          <p:spPr>
            <a:xfrm>
              <a:off x="2334783" y="1808647"/>
              <a:ext cx="168420" cy="863601"/>
            </a:xfrm>
            <a:prstGeom prst="rect">
              <a:avLst/>
            </a:prstGeom>
            <a:solidFill>
              <a:srgbClr val="C13521"/>
            </a:solidFill>
            <a:ln w="12700" cap="flat">
              <a:noFill/>
              <a:miter lim="400000"/>
            </a:ln>
            <a:effectLst>
              <a:outerShdw blurRad="63500" dir="16200000" rotWithShape="0">
                <a:srgbClr val="000000">
                  <a:alpha val="50000"/>
                </a:srgbClr>
              </a:outerShdw>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sp>
          <p:nvSpPr>
            <p:cNvPr id="242" name="Half the Sprints don’t finish"/>
            <p:cNvSpPr/>
            <p:nvPr/>
          </p:nvSpPr>
          <p:spPr>
            <a:xfrm>
              <a:off x="0" y="19050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1800">
                  <a:solidFill>
                    <a:srgbClr val="000000"/>
                  </a:solidFill>
                  <a:latin typeface="Helvetica"/>
                  <a:ea typeface="Helvetica"/>
                  <a:cs typeface="Helvetica"/>
                  <a:sym typeface="Helvetica"/>
                </a:defRPr>
              </a:lvl1pPr>
            </a:lstStyle>
            <a:p>
              <a:r>
                <a:t>Half the Sprints don’t finish</a:t>
              </a:r>
            </a:p>
          </p:txBody>
        </p:sp>
        <p:pic>
          <p:nvPicPr>
            <p:cNvPr id="243" name="Line Line" descr="Line Line"/>
            <p:cNvPicPr>
              <a:picLocks/>
            </p:cNvPicPr>
            <p:nvPr/>
          </p:nvPicPr>
          <p:blipFill>
            <a:blip r:embed="rId7"/>
            <a:stretch>
              <a:fillRect/>
            </a:stretch>
          </p:blipFill>
          <p:spPr>
            <a:xfrm rot="3456324">
              <a:off x="1118043" y="864328"/>
              <a:ext cx="1723445" cy="405070"/>
            </a:xfrm>
            <a:prstGeom prst="rect">
              <a:avLst/>
            </a:prstGeom>
            <a:effectLst/>
          </p:spPr>
        </p:pic>
      </p:grpSp>
      <p:sp>
        <p:nvSpPr>
          <p:cNvPr id="246" name="20% Variance"/>
          <p:cNvSpPr/>
          <p:nvPr/>
        </p:nvSpPr>
        <p:spPr>
          <a:xfrm>
            <a:off x="5635427" y="5232918"/>
            <a:ext cx="136445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a:solidFill>
                  <a:srgbClr val="000000"/>
                </a:solidFill>
                <a:latin typeface="Helvetica"/>
                <a:ea typeface="Helvetica"/>
                <a:cs typeface="Helvetica"/>
                <a:sym typeface="Helvetica"/>
              </a:defRPr>
            </a:lvl1pPr>
          </a:lstStyle>
          <a:p>
            <a:r>
              <a:t>20% Variance</a:t>
            </a:r>
          </a:p>
        </p:txBody>
      </p:sp>
      <p:pic>
        <p:nvPicPr>
          <p:cNvPr id="247" name="Line Line" descr="Line Line"/>
          <p:cNvPicPr>
            <a:picLocks/>
          </p:cNvPicPr>
          <p:nvPr/>
        </p:nvPicPr>
        <p:blipFill>
          <a:blip r:embed="rId8"/>
          <a:stretch>
            <a:fillRect/>
          </a:stretch>
        </p:blipFill>
        <p:spPr>
          <a:xfrm rot="18352866">
            <a:off x="6875537" y="5280912"/>
            <a:ext cx="782756" cy="24691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247"/>
                                        </p:tgtEl>
                                        <p:attrNameLst>
                                          <p:attrName>style.visibility</p:attrName>
                                        </p:attrNameLst>
                                      </p:cBhvr>
                                      <p:to>
                                        <p:strVal val="visible"/>
                                      </p:to>
                                    </p:set>
                                    <p:animEffect transition="in" filter="fade">
                                      <p:cBhvr>
                                        <p:cTn id="11" dur="1000"/>
                                        <p:tgtEl>
                                          <p:spTgt spid="2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240"/>
                                        </p:tgtEl>
                                        <p:attrNameLst>
                                          <p:attrName>style.visibility</p:attrName>
                                        </p:attrNameLst>
                                      </p:cBhvr>
                                      <p:to>
                                        <p:strVal val="visible"/>
                                      </p:to>
                                    </p:set>
                                    <p:animEffect transition="in" filter="wipe(left)">
                                      <p:cBhvr>
                                        <p:cTn id="16" dur="1000"/>
                                        <p:tgtEl>
                                          <p:spTgt spid="2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4" nodeType="clickEffect">
                                  <p:stCondLst>
                                    <p:cond delay="0"/>
                                  </p:stCondLst>
                                  <p:iterate>
                                    <p:tmAbs val="0"/>
                                  </p:iterate>
                                  <p:childTnLst>
                                    <p:set>
                                      <p:cBhvr>
                                        <p:cTn id="20" fill="hold"/>
                                        <p:tgtEl>
                                          <p:spTgt spid="245"/>
                                        </p:tgtEl>
                                        <p:attrNameLst>
                                          <p:attrName>style.visibility</p:attrName>
                                        </p:attrNameLst>
                                      </p:cBhvr>
                                      <p:to>
                                        <p:strVal val="visible"/>
                                      </p:to>
                                    </p:set>
                                    <p:animEffect transition="in" filter="wipe(up)">
                                      <p:cBhvr>
                                        <p:cTn id="21"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3" animBg="1" advAuto="0"/>
      <p:bldP spid="245" grpId="4" animBg="1" advAuto="0"/>
      <p:bldP spid="246" grpId="1" animBg="1" advAuto="0"/>
      <p:bldP spid="24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lide Number"/>
          <p:cNvSpPr>
            <a:spLocks noGrp="1"/>
          </p:cNvSpPr>
          <p:nvPr>
            <p:ph type="sldNum" sz="quarter" idx="2"/>
          </p:nvPr>
        </p:nvSpPr>
        <p:spPr>
          <a:xfrm>
            <a:off x="6359908" y="9258300"/>
            <a:ext cx="284046" cy="3906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53" name="Deming: Reduce the Variance"/>
          <p:cNvSpPr>
            <a:spLocks noGrp="1"/>
          </p:cNvSpPr>
          <p:nvPr>
            <p:ph type="title" idx="4294967295"/>
          </p:nvPr>
        </p:nvSpPr>
        <p:spPr>
          <a:xfrm>
            <a:off x="1270000" y="203200"/>
            <a:ext cx="10464800" cy="1854200"/>
          </a:xfrm>
          <a:prstGeom prst="rect">
            <a:avLst/>
          </a:prstGeom>
        </p:spPr>
        <p:txBody>
          <a:bodyPr/>
          <a:lstStyle>
            <a:lvl1pPr defTabSz="393192">
              <a:defRPr sz="6192">
                <a:latin typeface="Chalkboard"/>
                <a:ea typeface="Chalkboard"/>
                <a:cs typeface="Chalkboard"/>
                <a:sym typeface="Chalkboard"/>
              </a:defRPr>
            </a:lvl1pPr>
          </a:lstStyle>
          <a:p>
            <a:r>
              <a:t>Deming: Reduce the Variance</a:t>
            </a:r>
          </a:p>
        </p:txBody>
      </p:sp>
      <p:grpSp>
        <p:nvGrpSpPr>
          <p:cNvPr id="258" name="Group"/>
          <p:cNvGrpSpPr/>
          <p:nvPr/>
        </p:nvGrpSpPr>
        <p:grpSpPr>
          <a:xfrm>
            <a:off x="1270000" y="2094182"/>
            <a:ext cx="10464800" cy="6620374"/>
            <a:chOff x="0" y="0"/>
            <a:chExt cx="10464800" cy="6620373"/>
          </a:xfrm>
        </p:grpSpPr>
        <p:pic>
          <p:nvPicPr>
            <p:cNvPr id="254" name="Image" descr="Image"/>
            <p:cNvPicPr>
              <a:picLocks noChangeAspect="1"/>
            </p:cNvPicPr>
            <p:nvPr/>
          </p:nvPicPr>
          <p:blipFill>
            <a:blip r:embed="rId3"/>
            <a:srcRect/>
            <a:stretch>
              <a:fillRect/>
            </a:stretch>
          </p:blipFill>
          <p:spPr>
            <a:xfrm>
              <a:off x="0" y="0"/>
              <a:ext cx="10464800" cy="6620374"/>
            </a:xfrm>
            <a:prstGeom prst="rect">
              <a:avLst/>
            </a:prstGeom>
            <a:ln w="12700" cap="flat">
              <a:noFill/>
              <a:miter lim="400000"/>
            </a:ln>
            <a:effectLst/>
          </p:spPr>
        </p:pic>
        <p:grpSp>
          <p:nvGrpSpPr>
            <p:cNvPr id="257" name="Shape"/>
            <p:cNvGrpSpPr/>
            <p:nvPr/>
          </p:nvGrpSpPr>
          <p:grpSpPr>
            <a:xfrm>
              <a:off x="2081073" y="797349"/>
              <a:ext cx="7315188" cy="5159874"/>
              <a:chOff x="0" y="0"/>
              <a:chExt cx="7315186" cy="5159873"/>
            </a:xfrm>
          </p:grpSpPr>
          <p:sp>
            <p:nvSpPr>
              <p:cNvPr id="256" name="Shape"/>
              <p:cNvSpPr/>
              <p:nvPr/>
            </p:nvSpPr>
            <p:spPr>
              <a:xfrm>
                <a:off x="25370" y="38420"/>
                <a:ext cx="7240100" cy="5032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99" y="17994"/>
                    </a:lnTo>
                    <a:lnTo>
                      <a:pt x="21524" y="19726"/>
                    </a:lnTo>
                    <a:lnTo>
                      <a:pt x="21600" y="21600"/>
                    </a:lnTo>
                    <a:lnTo>
                      <a:pt x="0" y="0"/>
                    </a:lnTo>
                    <a:close/>
                  </a:path>
                </a:pathLst>
              </a:custGeom>
              <a:solidFill>
                <a:srgbClr val="D4E7FE">
                  <a:alpha val="52165"/>
                </a:srgbClr>
              </a:solidFill>
              <a:ln>
                <a:noFill/>
              </a:ln>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pic>
            <p:nvPicPr>
              <p:cNvPr id="255" name="Shape Shape" descr="Shape Shape"/>
              <p:cNvPicPr>
                <a:picLocks/>
              </p:cNvPicPr>
              <p:nvPr/>
            </p:nvPicPr>
            <p:blipFill>
              <a:blip r:embed="rId4">
                <a:alphaModFix amt="52165"/>
              </a:blip>
              <a:stretch>
                <a:fillRect/>
              </a:stretch>
            </p:blipFill>
            <p:spPr>
              <a:xfrm>
                <a:off x="0" y="-1"/>
                <a:ext cx="7315187" cy="5159874"/>
              </a:xfrm>
              <a:prstGeom prst="rect">
                <a:avLst/>
              </a:prstGeom>
              <a:effectLst/>
            </p:spPr>
          </p:pic>
        </p:grpSp>
      </p:grpSp>
      <p:grpSp>
        <p:nvGrpSpPr>
          <p:cNvPr id="263" name="Group"/>
          <p:cNvGrpSpPr/>
          <p:nvPr/>
        </p:nvGrpSpPr>
        <p:grpSpPr>
          <a:xfrm>
            <a:off x="5907281" y="6703907"/>
            <a:ext cx="4594720" cy="1052296"/>
            <a:chOff x="0" y="0"/>
            <a:chExt cx="4594719" cy="1052294"/>
          </a:xfrm>
        </p:grpSpPr>
        <p:sp>
          <p:nvSpPr>
            <p:cNvPr id="259" name="Rectangle"/>
            <p:cNvSpPr/>
            <p:nvPr/>
          </p:nvSpPr>
          <p:spPr>
            <a:xfrm>
              <a:off x="4207302" y="783135"/>
              <a:ext cx="387418" cy="152019"/>
            </a:xfrm>
            <a:prstGeom prst="rect">
              <a:avLst/>
            </a:prstGeom>
            <a:blipFill rotWithShape="1">
              <a:blip r:embed="rId5"/>
              <a:srcRect/>
              <a:tile tx="0" ty="0" sx="100000" sy="100000" flip="none" algn="tl"/>
            </a:blipFill>
            <a:ln w="12700" cap="flat">
              <a:noFill/>
              <a:miter lim="400000"/>
            </a:ln>
            <a:effectLst>
              <a:outerShdw blurRad="63500" dir="16200000" rotWithShape="0">
                <a:srgbClr val="000000">
                  <a:alpha val="50000"/>
                </a:srgbClr>
              </a:outerShdw>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sp>
          <p:nvSpPr>
            <p:cNvPr id="260" name="Half the Sprints deliver more"/>
            <p:cNvSpPr/>
            <p:nvPr/>
          </p:nvSpPr>
          <p:spPr>
            <a:xfrm>
              <a:off x="0" y="0"/>
              <a:ext cx="2998366"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1800">
                  <a:solidFill>
                    <a:srgbClr val="000000"/>
                  </a:solidFill>
                  <a:latin typeface="Helvetica"/>
                  <a:ea typeface="Helvetica"/>
                  <a:cs typeface="Helvetica"/>
                  <a:sym typeface="Helvetica"/>
                </a:defRPr>
              </a:lvl1pPr>
            </a:lstStyle>
            <a:p>
              <a:r>
                <a:t>Half the Sprints deliver more</a:t>
              </a:r>
            </a:p>
          </p:txBody>
        </p:sp>
        <p:pic>
          <p:nvPicPr>
            <p:cNvPr id="261" name="Line Line" descr="Line Line"/>
            <p:cNvPicPr>
              <a:picLocks/>
            </p:cNvPicPr>
            <p:nvPr/>
          </p:nvPicPr>
          <p:blipFill>
            <a:blip r:embed="rId6"/>
            <a:stretch>
              <a:fillRect/>
            </a:stretch>
          </p:blipFill>
          <p:spPr>
            <a:xfrm rot="614165">
              <a:off x="1472048" y="408102"/>
              <a:ext cx="2727536" cy="405069"/>
            </a:xfrm>
            <a:prstGeom prst="rect">
              <a:avLst/>
            </a:prstGeom>
            <a:effectLst/>
          </p:spPr>
        </p:pic>
      </p:grpSp>
      <p:grpSp>
        <p:nvGrpSpPr>
          <p:cNvPr id="268" name="Group"/>
          <p:cNvGrpSpPr/>
          <p:nvPr/>
        </p:nvGrpSpPr>
        <p:grpSpPr>
          <a:xfrm>
            <a:off x="8165011" y="5091521"/>
            <a:ext cx="2611844" cy="2481749"/>
            <a:chOff x="0" y="190500"/>
            <a:chExt cx="2611842" cy="2481747"/>
          </a:xfrm>
        </p:grpSpPr>
        <p:sp>
          <p:nvSpPr>
            <p:cNvPr id="264" name="Rectangle"/>
            <p:cNvSpPr/>
            <p:nvPr/>
          </p:nvSpPr>
          <p:spPr>
            <a:xfrm>
              <a:off x="2334783" y="2189366"/>
              <a:ext cx="168420" cy="482882"/>
            </a:xfrm>
            <a:prstGeom prst="rect">
              <a:avLst/>
            </a:prstGeom>
            <a:solidFill>
              <a:srgbClr val="C13521"/>
            </a:solidFill>
            <a:ln w="12700" cap="flat">
              <a:noFill/>
              <a:miter lim="400000"/>
            </a:ln>
            <a:effectLst>
              <a:outerShdw blurRad="63500" dir="16200000" rotWithShape="0">
                <a:srgbClr val="000000">
                  <a:alpha val="50000"/>
                </a:srgbClr>
              </a:outerShdw>
            </a:effectLst>
          </p:spPr>
          <p:txBody>
            <a:bodyPr wrap="square" lIns="50800" tIns="50800" rIns="50800" bIns="50800" numCol="1" anchor="ctr">
              <a:noAutofit/>
            </a:bodyP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sp>
          <p:nvSpPr>
            <p:cNvPr id="265" name="Half the Sprints don’t finish"/>
            <p:cNvSpPr/>
            <p:nvPr/>
          </p:nvSpPr>
          <p:spPr>
            <a:xfrm>
              <a:off x="0" y="19050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1800">
                  <a:solidFill>
                    <a:srgbClr val="000000"/>
                  </a:solidFill>
                  <a:latin typeface="Helvetica"/>
                  <a:ea typeface="Helvetica"/>
                  <a:cs typeface="Helvetica"/>
                  <a:sym typeface="Helvetica"/>
                </a:defRPr>
              </a:lvl1pPr>
            </a:lstStyle>
            <a:p>
              <a:r>
                <a:t>Half the Sprints don’t finish</a:t>
              </a:r>
            </a:p>
          </p:txBody>
        </p:sp>
        <p:pic>
          <p:nvPicPr>
            <p:cNvPr id="266" name="Line Line" descr="Line Line"/>
            <p:cNvPicPr>
              <a:picLocks/>
            </p:cNvPicPr>
            <p:nvPr/>
          </p:nvPicPr>
          <p:blipFill>
            <a:blip r:embed="rId7"/>
            <a:stretch>
              <a:fillRect/>
            </a:stretch>
          </p:blipFill>
          <p:spPr>
            <a:xfrm rot="3821453">
              <a:off x="951854" y="1052714"/>
              <a:ext cx="2048808" cy="405069"/>
            </a:xfrm>
            <a:prstGeom prst="rect">
              <a:avLst/>
            </a:prstGeom>
            <a:effectLst/>
          </p:spPr>
        </p:pic>
      </p:grpSp>
      <p:sp>
        <p:nvSpPr>
          <p:cNvPr id="269" name="10% Variance"/>
          <p:cNvSpPr/>
          <p:nvPr/>
        </p:nvSpPr>
        <p:spPr>
          <a:xfrm>
            <a:off x="5635427" y="5232918"/>
            <a:ext cx="136445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a:solidFill>
                  <a:srgbClr val="000000"/>
                </a:solidFill>
                <a:latin typeface="Helvetica"/>
                <a:ea typeface="Helvetica"/>
                <a:cs typeface="Helvetica"/>
                <a:sym typeface="Helvetica"/>
              </a:defRPr>
            </a:lvl1pPr>
          </a:lstStyle>
          <a:p>
            <a:r>
              <a:t>10% Variance</a:t>
            </a:r>
          </a:p>
        </p:txBody>
      </p:sp>
      <p:pic>
        <p:nvPicPr>
          <p:cNvPr id="270" name="Line Line" descr="Line Line"/>
          <p:cNvPicPr>
            <a:picLocks/>
          </p:cNvPicPr>
          <p:nvPr/>
        </p:nvPicPr>
        <p:blipFill>
          <a:blip r:embed="rId8"/>
          <a:stretch>
            <a:fillRect/>
          </a:stretch>
        </p:blipFill>
        <p:spPr>
          <a:xfrm rot="18605451">
            <a:off x="7097512" y="5333822"/>
            <a:ext cx="338806" cy="141095"/>
          </a:xfrm>
          <a:prstGeom prst="rect">
            <a:avLst/>
          </a:prstGeom>
        </p:spPr>
      </p:pic>
      <p:sp>
        <p:nvSpPr>
          <p:cNvPr id="272" name="… but the leakage is cut in half"/>
          <p:cNvSpPr/>
          <p:nvPr/>
        </p:nvSpPr>
        <p:spPr>
          <a:xfrm>
            <a:off x="8358667" y="8180916"/>
            <a:ext cx="3240361"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800">
                <a:solidFill>
                  <a:srgbClr val="000000"/>
                </a:solidFill>
                <a:latin typeface="Helvetica"/>
                <a:ea typeface="Helvetica"/>
                <a:cs typeface="Helvetica"/>
                <a:sym typeface="Helvetica"/>
              </a:defRPr>
            </a:lvl1pPr>
          </a:lstStyle>
          <a:p>
            <a:r>
              <a:t>… but the leakage is cut in half</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63"/>
                                        </p:tgtEl>
                                        <p:attrNameLst>
                                          <p:attrName>style.visibility</p:attrName>
                                        </p:attrNameLst>
                                      </p:cBhvr>
                                      <p:to>
                                        <p:strVal val="visible"/>
                                      </p:to>
                                    </p:set>
                                    <p:animEffect transition="in" filter="wipe(left)">
                                      <p:cBhvr>
                                        <p:cTn id="7" dur="10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2" nodeType="clickEffect">
                                  <p:stCondLst>
                                    <p:cond delay="0"/>
                                  </p:stCondLst>
                                  <p:iterate>
                                    <p:tmAbs val="0"/>
                                  </p:iterate>
                                  <p:childTnLst>
                                    <p:set>
                                      <p:cBhvr>
                                        <p:cTn id="11" fill="hold"/>
                                        <p:tgtEl>
                                          <p:spTgt spid="268"/>
                                        </p:tgtEl>
                                        <p:attrNameLst>
                                          <p:attrName>style.visibility</p:attrName>
                                        </p:attrNameLst>
                                      </p:cBhvr>
                                      <p:to>
                                        <p:strVal val="visible"/>
                                      </p:to>
                                    </p:set>
                                    <p:animEffect transition="in" filter="wipe(up)">
                                      <p:cBhvr>
                                        <p:cTn id="12" dur="1000"/>
                                        <p:tgtEl>
                                          <p:spTgt spid="2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3" nodeType="clickEffect">
                                  <p:stCondLst>
                                    <p:cond delay="0"/>
                                  </p:stCondLst>
                                  <p:iterate type="lt">
                                    <p:tmAbs val="0"/>
                                  </p:iterate>
                                  <p:childTnLst>
                                    <p:set>
                                      <p:cBhvr>
                                        <p:cTn id="16" fill="hold"/>
                                        <p:tgtEl>
                                          <p:spTgt spid="272"/>
                                        </p:tgtEl>
                                        <p:attrNameLst>
                                          <p:attrName>style.visibility</p:attrName>
                                        </p:attrNameLst>
                                      </p:cBhvr>
                                      <p:to>
                                        <p:strVal val="visible"/>
                                      </p:to>
                                    </p:set>
                                    <p:anim calcmode="lin" valueType="num">
                                      <p:cBhvr>
                                        <p:cTn id="17" dur="1000" fill="hold"/>
                                        <p:tgtEl>
                                          <p:spTgt spid="272"/>
                                        </p:tgtEl>
                                        <p:attrNameLst>
                                          <p:attrName>ppt_x</p:attrName>
                                        </p:attrNameLst>
                                      </p:cBhvr>
                                      <p:tavLst>
                                        <p:tav tm="0">
                                          <p:val>
                                            <p:strVal val="#ppt_x"/>
                                          </p:val>
                                        </p:tav>
                                        <p:tav tm="100000">
                                          <p:val>
                                            <p:strVal val="#ppt_x"/>
                                          </p:val>
                                        </p:tav>
                                      </p:tavLst>
                                    </p:anim>
                                    <p:anim calcmode="lin" valueType="num">
                                      <p:cBhvr>
                                        <p:cTn id="18" dur="1000" fill="hold"/>
                                        <p:tgtEl>
                                          <p:spTgt spid="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animBg="1" advAuto="0"/>
      <p:bldP spid="268" grpId="2" animBg="1" advAuto="0"/>
      <p:bldP spid="272"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 name="2D Bar Chart"/>
          <p:cNvGraphicFramePr/>
          <p:nvPr/>
        </p:nvGraphicFramePr>
        <p:xfrm>
          <a:off x="988994" y="1743075"/>
          <a:ext cx="11804546"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277" name="✅"/>
          <p:cNvSpPr txBox="1"/>
          <p:nvPr/>
        </p:nvSpPr>
        <p:spPr>
          <a:xfrm>
            <a:off x="7883045" y="4909685"/>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78" name="What is the value of certification in the area of managing projects?"/>
          <p:cNvSpPr txBox="1"/>
          <p:nvPr/>
        </p:nvSpPr>
        <p:spPr>
          <a:xfrm>
            <a:off x="329259" y="285997"/>
            <a:ext cx="1234628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What is the value of certification in the area of managing projects?</a:t>
            </a:r>
          </a:p>
        </p:txBody>
      </p:sp>
      <p:sp>
        <p:nvSpPr>
          <p:cNvPr id="279" name="55%"/>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55%</a:t>
            </a:r>
          </a:p>
        </p:txBody>
      </p:sp>
      <p:sp>
        <p:nvSpPr>
          <p:cNvPr id="280" name="54%"/>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54%</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80"/>
                                        </p:tgtEl>
                                      </p:cBhvr>
                                    </p:animEffect>
                                    <p:set>
                                      <p:cBhvr>
                                        <p:cTn id="11" fill="hold">
                                          <p:stCondLst>
                                            <p:cond delay="999"/>
                                          </p:stCondLst>
                                        </p:cTn>
                                        <p:tgtEl>
                                          <p:spTgt spid="280"/>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79"/>
                                        </p:tgtEl>
                                        <p:attrNameLst>
                                          <p:attrName>style.visibility</p:attrName>
                                        </p:attrNameLst>
                                      </p:cBhvr>
                                      <p:to>
                                        <p:strVal val="visible"/>
                                      </p:to>
                                    </p:set>
                                    <p:animEffect transition="in" filter="fade">
                                      <p:cBhvr>
                                        <p:cTn id="15"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advAuto="0"/>
      <p:bldP spid="279" grpId="3" animBg="1" advAuto="0"/>
      <p:bldP spid="280"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More on Scores"/>
          <p:cNvSpPr txBox="1">
            <a:spLocks noGrp="1"/>
          </p:cNvSpPr>
          <p:nvPr>
            <p:ph type="title"/>
          </p:nvPr>
        </p:nvSpPr>
        <p:spPr>
          <a:prstGeom prst="rect">
            <a:avLst/>
          </a:prstGeom>
        </p:spPr>
        <p:txBody>
          <a:bodyPr/>
          <a:lstStyle/>
          <a:p>
            <a:r>
              <a:t>More on Scores</a:t>
            </a:r>
          </a:p>
        </p:txBody>
      </p:sp>
      <p:sp>
        <p:nvSpPr>
          <p:cNvPr id="283" name="Overall:                                 54.25%…"/>
          <p:cNvSpPr txBox="1">
            <a:spLocks noGrp="1"/>
          </p:cNvSpPr>
          <p:nvPr>
            <p:ph type="body" idx="1"/>
          </p:nvPr>
        </p:nvSpPr>
        <p:spPr>
          <a:prstGeom prst="rect">
            <a:avLst/>
          </a:prstGeom>
        </p:spPr>
        <p:txBody>
          <a:bodyPr/>
          <a:lstStyle/>
          <a:p>
            <a:r>
              <a:t>Overall:                                 54.25%</a:t>
            </a:r>
          </a:p>
          <a:p>
            <a:r>
              <a:t>Certified:                               55.76%</a:t>
            </a:r>
          </a:p>
          <a:p>
            <a:r>
              <a:t>Scrum Alliance:                    50%</a:t>
            </a:r>
          </a:p>
          <a:p>
            <a:r>
              <a:t>Scrum.org:                            57.23%</a:t>
            </a:r>
          </a:p>
          <a:p>
            <a:r>
              <a:t>SAFe:                                    36.4%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83">
                                            <p:bg/>
                                          </p:spTgt>
                                        </p:tgtEl>
                                        <p:attrNameLst>
                                          <p:attrName>style.visibility</p:attrName>
                                        </p:attrNameLst>
                                      </p:cBhvr>
                                      <p:to>
                                        <p:strVal val="visible"/>
                                      </p:to>
                                    </p:set>
                                    <p:anim calcmode="lin" valueType="num">
                                      <p:cBhvr>
                                        <p:cTn id="7" dur="1000" fill="hold"/>
                                        <p:tgtEl>
                                          <p:spTgt spid="283">
                                            <p:bg/>
                                          </p:spTgt>
                                        </p:tgtEl>
                                        <p:attrNameLst>
                                          <p:attrName>ppt_x</p:attrName>
                                        </p:attrNameLst>
                                      </p:cBhvr>
                                      <p:tavLst>
                                        <p:tav tm="0">
                                          <p:val>
                                            <p:strVal val="0-#ppt_w/2"/>
                                          </p:val>
                                        </p:tav>
                                        <p:tav tm="100000">
                                          <p:val>
                                            <p:strVal val="#ppt_x"/>
                                          </p:val>
                                        </p:tav>
                                      </p:tavLst>
                                    </p:anim>
                                    <p:anim calcmode="lin" valueType="num">
                                      <p:cBhvr>
                                        <p:cTn id="8" dur="1000" fill="hold"/>
                                        <p:tgtEl>
                                          <p:spTgt spid="283">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283">
                                            <p:txEl>
                                              <p:pRg st="0" end="0"/>
                                            </p:txEl>
                                          </p:spTgt>
                                        </p:tgtEl>
                                        <p:attrNameLst>
                                          <p:attrName>style.visibility</p:attrName>
                                        </p:attrNameLst>
                                      </p:cBhvr>
                                      <p:to>
                                        <p:strVal val="visible"/>
                                      </p:to>
                                    </p:set>
                                    <p:anim calcmode="lin" valueType="num">
                                      <p:cBhvr>
                                        <p:cTn id="11" dur="1000" fill="hold"/>
                                        <p:tgtEl>
                                          <p:spTgt spid="283">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283">
                                            <p:txEl>
                                              <p:pRg st="1" end="1"/>
                                            </p:txEl>
                                          </p:spTgt>
                                        </p:tgtEl>
                                        <p:attrNameLst>
                                          <p:attrName>style.visibility</p:attrName>
                                        </p:attrNameLst>
                                      </p:cBhvr>
                                      <p:to>
                                        <p:strVal val="visible"/>
                                      </p:to>
                                    </p:set>
                                    <p:anim calcmode="lin" valueType="num">
                                      <p:cBhvr>
                                        <p:cTn id="17" dur="1000" fill="hold"/>
                                        <p:tgtEl>
                                          <p:spTgt spid="283">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1" nodeType="clickEffect">
                                  <p:stCondLst>
                                    <p:cond delay="0"/>
                                  </p:stCondLst>
                                  <p:iterate>
                                    <p:tmAbs val="0"/>
                                  </p:iterate>
                                  <p:childTnLst>
                                    <p:set>
                                      <p:cBhvr>
                                        <p:cTn id="22" fill="hold"/>
                                        <p:tgtEl>
                                          <p:spTgt spid="283">
                                            <p:txEl>
                                              <p:pRg st="2" end="2"/>
                                            </p:txEl>
                                          </p:spTgt>
                                        </p:tgtEl>
                                        <p:attrNameLst>
                                          <p:attrName>style.visibility</p:attrName>
                                        </p:attrNameLst>
                                      </p:cBhvr>
                                      <p:to>
                                        <p:strVal val="visible"/>
                                      </p:to>
                                    </p:set>
                                    <p:anim calcmode="lin" valueType="num">
                                      <p:cBhvr>
                                        <p:cTn id="23" dur="1000" fill="hold"/>
                                        <p:tgtEl>
                                          <p:spTgt spid="283">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1" nodeType="clickEffect">
                                  <p:stCondLst>
                                    <p:cond delay="0"/>
                                  </p:stCondLst>
                                  <p:iterate>
                                    <p:tmAbs val="0"/>
                                  </p:iterate>
                                  <p:childTnLst>
                                    <p:set>
                                      <p:cBhvr>
                                        <p:cTn id="28" fill="hold"/>
                                        <p:tgtEl>
                                          <p:spTgt spid="283">
                                            <p:txEl>
                                              <p:pRg st="3" end="3"/>
                                            </p:txEl>
                                          </p:spTgt>
                                        </p:tgtEl>
                                        <p:attrNameLst>
                                          <p:attrName>style.visibility</p:attrName>
                                        </p:attrNameLst>
                                      </p:cBhvr>
                                      <p:to>
                                        <p:strVal val="visible"/>
                                      </p:to>
                                    </p:set>
                                    <p:anim calcmode="lin" valueType="num">
                                      <p:cBhvr>
                                        <p:cTn id="29" dur="1000" fill="hold"/>
                                        <p:tgtEl>
                                          <p:spTgt spid="283">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1" nodeType="clickEffect">
                                  <p:stCondLst>
                                    <p:cond delay="0"/>
                                  </p:stCondLst>
                                  <p:iterate>
                                    <p:tmAbs val="0"/>
                                  </p:iterate>
                                  <p:childTnLst>
                                    <p:set>
                                      <p:cBhvr>
                                        <p:cTn id="34" fill="hold"/>
                                        <p:tgtEl>
                                          <p:spTgt spid="283">
                                            <p:txEl>
                                              <p:pRg st="4" end="4"/>
                                            </p:txEl>
                                          </p:spTgt>
                                        </p:tgtEl>
                                        <p:attrNameLst>
                                          <p:attrName>style.visibility</p:attrName>
                                        </p:attrNameLst>
                                      </p:cBhvr>
                                      <p:to>
                                        <p:strVal val="visible"/>
                                      </p:to>
                                    </p:set>
                                    <p:anim calcmode="lin" valueType="num">
                                      <p:cBhvr>
                                        <p:cTn id="35" dur="1000" fill="hold"/>
                                        <p:tgtEl>
                                          <p:spTgt spid="283">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2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atterns"/>
          <p:cNvSpPr txBox="1">
            <a:spLocks noGrp="1"/>
          </p:cNvSpPr>
          <p:nvPr>
            <p:ph type="title"/>
          </p:nvPr>
        </p:nvSpPr>
        <p:spPr>
          <a:xfrm>
            <a:off x="952500" y="155165"/>
            <a:ext cx="11099800" cy="1702405"/>
          </a:xfrm>
          <a:prstGeom prst="rect">
            <a:avLst/>
          </a:prstGeom>
        </p:spPr>
        <p:txBody>
          <a:bodyPr/>
          <a:lstStyle/>
          <a:p>
            <a:r>
              <a:t>Patterns</a:t>
            </a:r>
          </a:p>
        </p:txBody>
      </p:sp>
      <p:sp>
        <p:nvSpPr>
          <p:cNvPr id="286" name="Authoritative…"/>
          <p:cNvSpPr txBox="1"/>
          <p:nvPr/>
        </p:nvSpPr>
        <p:spPr>
          <a:xfrm>
            <a:off x="1997615" y="6371166"/>
            <a:ext cx="2796591" cy="185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Authoritative</a:t>
            </a:r>
          </a:p>
          <a:p>
            <a:r>
              <a:t>rather than</a:t>
            </a:r>
          </a:p>
          <a:p>
            <a:r>
              <a:t>certified</a:t>
            </a:r>
          </a:p>
        </p:txBody>
      </p:sp>
      <p:sp>
        <p:nvSpPr>
          <p:cNvPr id="287" name="Piecemeal…"/>
          <p:cNvSpPr txBox="1"/>
          <p:nvPr/>
        </p:nvSpPr>
        <p:spPr>
          <a:xfrm>
            <a:off x="8047449" y="2354605"/>
            <a:ext cx="2448155" cy="185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Piecemeal</a:t>
            </a:r>
          </a:p>
          <a:p>
            <a:r>
              <a:t>rather than</a:t>
            </a:r>
          </a:p>
          <a:p>
            <a:r>
              <a:t>all at once</a:t>
            </a:r>
          </a:p>
        </p:txBody>
      </p:sp>
      <p:sp>
        <p:nvSpPr>
          <p:cNvPr id="288" name="À la…"/>
          <p:cNvSpPr txBox="1"/>
          <p:nvPr/>
        </p:nvSpPr>
        <p:spPr>
          <a:xfrm>
            <a:off x="1550486" y="2354605"/>
            <a:ext cx="3690849" cy="185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À la</a:t>
            </a:r>
          </a:p>
          <a:p>
            <a:r>
              <a:t>carte rather than</a:t>
            </a:r>
          </a:p>
          <a:p>
            <a:r>
              <a:t>all or nothing</a:t>
            </a:r>
          </a:p>
        </p:txBody>
      </p:sp>
      <p:sp>
        <p:nvSpPr>
          <p:cNvPr id="289" name="Raising the…"/>
          <p:cNvSpPr txBox="1"/>
          <p:nvPr/>
        </p:nvSpPr>
        <p:spPr>
          <a:xfrm>
            <a:off x="8007393" y="6663266"/>
            <a:ext cx="2528266"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Raising the</a:t>
            </a:r>
          </a:p>
          <a:p>
            <a:r>
              <a:t>Bar</a:t>
            </a:r>
          </a:p>
        </p:txBody>
      </p:sp>
      <p:sp>
        <p:nvSpPr>
          <p:cNvPr id="290" name="Line"/>
          <p:cNvSpPr/>
          <p:nvPr/>
        </p:nvSpPr>
        <p:spPr>
          <a:xfrm flipV="1">
            <a:off x="6644392" y="1892432"/>
            <a:ext cx="1" cy="6593410"/>
          </a:xfrm>
          <a:prstGeom prst="line">
            <a:avLst/>
          </a:prstGeom>
          <a:ln w="25400">
            <a:solidFill>
              <a:srgbClr val="FFFFFF"/>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291" name="Line"/>
          <p:cNvSpPr/>
          <p:nvPr/>
        </p:nvSpPr>
        <p:spPr>
          <a:xfrm>
            <a:off x="1254648" y="5189137"/>
            <a:ext cx="10495503" cy="1"/>
          </a:xfrm>
          <a:prstGeom prst="line">
            <a:avLst/>
          </a:prstGeom>
          <a:ln w="25400">
            <a:solidFill>
              <a:srgbClr val="FFFFFF"/>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eveloping Grounded Understanding"/>
          <p:cNvSpPr txBox="1">
            <a:spLocks noGrp="1"/>
          </p:cNvSpPr>
          <p:nvPr>
            <p:ph type="title"/>
          </p:nvPr>
        </p:nvSpPr>
        <p:spPr>
          <a:prstGeom prst="rect">
            <a:avLst/>
          </a:prstGeom>
        </p:spPr>
        <p:txBody>
          <a:bodyPr/>
          <a:lstStyle/>
          <a:p>
            <a:r>
              <a:t>Developing Grounded Understanding</a:t>
            </a:r>
          </a:p>
        </p:txBody>
      </p:sp>
      <p:sp>
        <p:nvSpPr>
          <p:cNvPr id="294" name="Look at https://www.velocitymadegoodllc.com/resources/scrum-ceremony-1-pagers:…"/>
          <p:cNvSpPr txBox="1">
            <a:spLocks noGrp="1"/>
          </p:cNvSpPr>
          <p:nvPr>
            <p:ph type="body" idx="1"/>
          </p:nvPr>
        </p:nvSpPr>
        <p:spPr>
          <a:prstGeom prst="rect">
            <a:avLst/>
          </a:prstGeom>
        </p:spPr>
        <p:txBody>
          <a:bodyPr>
            <a:normAutofit/>
          </a:bodyPr>
          <a:lstStyle/>
          <a:p>
            <a:pPr marL="750705" indent="-366657" defTabSz="384047">
              <a:spcBef>
                <a:spcPts val="2500"/>
              </a:spcBef>
              <a:buBlip>
                <a:blip r:embed="rId2"/>
              </a:buBlip>
              <a:defRPr sz="3024"/>
            </a:pPr>
            <a:r>
              <a:t>Look at </a:t>
            </a:r>
            <a:r>
              <a:rPr u="sng">
                <a:hlinkClick r:id="rId3"/>
              </a:rPr>
              <a:t>https://www.velocitymadegoodllc.com/resources/scrum-ceremony-1-pagers:</a:t>
            </a:r>
          </a:p>
          <a:p>
            <a:pPr marL="1209429" lvl="1" indent="-366657" defTabSz="384047">
              <a:spcBef>
                <a:spcPts val="2500"/>
              </a:spcBef>
              <a:buBlip>
                <a:blip r:embed="rId2"/>
              </a:buBlip>
              <a:defRPr sz="3024"/>
            </a:pPr>
            <a:r>
              <a:t>“Task WIP limit = 1 per person”</a:t>
            </a:r>
          </a:p>
          <a:p>
            <a:pPr marL="1209429" lvl="1" indent="-366657" defTabSz="384047">
              <a:spcBef>
                <a:spcPts val="2500"/>
              </a:spcBef>
              <a:buBlip>
                <a:blip r:embed="rId2"/>
              </a:buBlip>
              <a:defRPr sz="3024"/>
            </a:pPr>
            <a:r>
              <a:t>“Suggested agenda: Story-by-story review (starting with most complete) and plan for the day (10 min.)</a:t>
            </a:r>
          </a:p>
          <a:p>
            <a:pPr marL="1209429" lvl="1" indent="-366657" defTabSz="384047">
              <a:spcBef>
                <a:spcPts val="2500"/>
              </a:spcBef>
              <a:buBlip>
                <a:blip r:embed="rId2"/>
              </a:buBlip>
              <a:defRPr sz="3024"/>
            </a:pPr>
            <a:r>
              <a:t>“Impediments review, action, and owner (5 min.)”</a:t>
            </a:r>
          </a:p>
          <a:p>
            <a:pPr marL="1209429" lvl="1" indent="-366657" defTabSz="384047">
              <a:spcBef>
                <a:spcPts val="2500"/>
              </a:spcBef>
              <a:buBlip>
                <a:blip r:embed="rId2"/>
              </a:buBlip>
              <a:defRPr sz="3024"/>
            </a:pPr>
            <a:r>
              <a:t>“Determine the paired programming pairs for the day”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No, I mean real patterns"/>
          <p:cNvSpPr txBox="1">
            <a:spLocks noGrp="1"/>
          </p:cNvSpPr>
          <p:nvPr>
            <p:ph type="title"/>
          </p:nvPr>
        </p:nvSpPr>
        <p:spPr>
          <a:prstGeom prst="rect">
            <a:avLst/>
          </a:prstGeom>
        </p:spPr>
        <p:txBody>
          <a:bodyPr/>
          <a:lstStyle/>
          <a:p>
            <a:r>
              <a:t>No, I mean real patterns</a:t>
            </a:r>
          </a:p>
        </p:txBody>
      </p:sp>
      <p:sp>
        <p:nvSpPr>
          <p:cNvPr id="297" name="From: &quot;Helm Richard&quot; &lt;Helm.Richard@BCG.com&gt;…"/>
          <p:cNvSpPr txBox="1">
            <a:spLocks noGrp="1"/>
          </p:cNvSpPr>
          <p:nvPr>
            <p:ph type="body" idx="4294967295"/>
          </p:nvPr>
        </p:nvSpPr>
        <p:spPr>
          <a:xfrm>
            <a:off x="626264" y="2276158"/>
            <a:ext cx="12060182" cy="7167939"/>
          </a:xfrm>
          <a:prstGeom prst="rect">
            <a:avLst/>
          </a:prstGeom>
        </p:spPr>
        <p:txBody>
          <a:bodyPr/>
          <a:lstStyle/>
          <a:p>
            <a:pPr marL="0" indent="0" defTabSz="457200">
              <a:spcBef>
                <a:spcPts val="0"/>
              </a:spcBef>
              <a:buSzTx/>
              <a:buNone/>
              <a:defRPr sz="2100">
                <a:latin typeface="Helvetica"/>
                <a:ea typeface="Helvetica"/>
                <a:cs typeface="Helvetica"/>
                <a:sym typeface="Helvetica"/>
              </a:defRPr>
            </a:pPr>
            <a:r>
              <a:t>From: "Helm Richard" &lt;</a:t>
            </a:r>
            <a:r>
              <a:rPr u="sng">
                <a:uFill>
                  <a:solidFill>
                    <a:srgbClr val="0069D9"/>
                  </a:solidFill>
                </a:uFill>
                <a:hlinkClick r:id="rId2"/>
              </a:rPr>
              <a:t>Helm.Richard@BCG.com</a:t>
            </a:r>
            <a:r>
              <a:t>&gt;</a:t>
            </a:r>
          </a:p>
          <a:p>
            <a:pPr marL="0" indent="0" defTabSz="457200">
              <a:spcBef>
                <a:spcPts val="0"/>
              </a:spcBef>
              <a:buSzTx/>
              <a:buNone/>
              <a:defRPr sz="2100">
                <a:latin typeface="Helvetica"/>
                <a:ea typeface="Helvetica"/>
                <a:cs typeface="Helvetica"/>
                <a:sym typeface="Helvetica"/>
              </a:defRPr>
            </a:pPr>
            <a:r>
              <a:t>Date: December 2, 2004 1:36:05 AM IST</a:t>
            </a:r>
          </a:p>
          <a:p>
            <a:pPr marL="0" indent="0" defTabSz="457200">
              <a:spcBef>
                <a:spcPts val="0"/>
              </a:spcBef>
              <a:buSzTx/>
              <a:buNone/>
              <a:defRPr sz="2100" u="sng">
                <a:uFill>
                  <a:solidFill>
                    <a:srgbClr val="0069D9"/>
                  </a:solidFill>
                </a:uFill>
                <a:latin typeface="Helvetica"/>
                <a:ea typeface="Helvetica"/>
                <a:cs typeface="Helvetica"/>
                <a:sym typeface="Helvetica"/>
              </a:defRPr>
            </a:pPr>
            <a:r>
              <a:rPr u="none"/>
              <a:t>To: &lt;</a:t>
            </a:r>
            <a:r>
              <a:rPr>
                <a:hlinkClick r:id="rId3"/>
              </a:rPr>
              <a:t>JOCoplien@cs.com</a:t>
            </a:r>
            <a:r>
              <a:rPr u="none"/>
              <a:t>&gt;</a:t>
            </a:r>
          </a:p>
          <a:p>
            <a:pPr marL="0" indent="0" defTabSz="457200">
              <a:spcBef>
                <a:spcPts val="0"/>
              </a:spcBef>
              <a:buSzTx/>
              <a:buNone/>
              <a:defRPr sz="2100">
                <a:latin typeface="Helvetica"/>
                <a:ea typeface="Helvetica"/>
                <a:cs typeface="Helvetica"/>
                <a:sym typeface="Helvetica"/>
              </a:defRPr>
            </a:pPr>
            <a:r>
              <a:t>Subject: Confession.... and a request...</a:t>
            </a: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r>
              <a:t>Hi Cope</a:t>
            </a: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r>
              <a:t>Can't recall last time we spoke or met but its been ages...</a:t>
            </a: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r>
              <a:t>The confession....</a:t>
            </a: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r>
              <a:t>Finally grok'ed "generative patterns" and piecemeal growth through a long tortuous route....</a:t>
            </a:r>
          </a:p>
          <a:p>
            <a:pPr marL="0" indent="0" defTabSz="457200">
              <a:spcBef>
                <a:spcPts val="0"/>
              </a:spcBef>
              <a:buSzTx/>
              <a:buNone/>
              <a:defRPr sz="2100">
                <a:latin typeface="Helvetica"/>
                <a:ea typeface="Helvetica"/>
                <a:cs typeface="Helvetica"/>
                <a:sym typeface="Helvetica"/>
              </a:defRPr>
            </a:pPr>
            <a:r>
              <a:t>Largely through some interesting universal properties of software (scale-free and small-worldness)</a:t>
            </a:r>
          </a:p>
          <a:p>
            <a:pPr marL="0" indent="0" defTabSz="457200">
              <a:spcBef>
                <a:spcPts val="0"/>
              </a:spcBef>
              <a:buSzTx/>
              <a:buNone/>
              <a:defRPr sz="2100">
                <a:latin typeface="Helvetica"/>
                <a:ea typeface="Helvetica"/>
                <a:cs typeface="Helvetica"/>
                <a:sym typeface="Helvetica"/>
              </a:defRPr>
            </a:pPr>
            <a:endParaRPr/>
          </a:p>
          <a:p>
            <a:pPr marL="0" indent="0" defTabSz="457200">
              <a:spcBef>
                <a:spcPts val="0"/>
              </a:spcBef>
              <a:buSzTx/>
              <a:buNone/>
              <a:defRPr sz="2100">
                <a:latin typeface="Helvetica"/>
                <a:ea typeface="Helvetica"/>
                <a:cs typeface="Helvetica"/>
                <a:sym typeface="Helvetica"/>
              </a:defRPr>
            </a:pPr>
            <a:r>
              <a:t>A bit slow I am sometimes... but got there in the end…</a:t>
            </a:r>
          </a:p>
          <a:p>
            <a:pPr marL="0" indent="0" defTabSz="457200">
              <a:spcBef>
                <a:spcPts val="0"/>
              </a:spcBef>
              <a:buSzTx/>
              <a:buNone/>
              <a:defRPr sz="2100">
                <a:latin typeface="Helvetica"/>
                <a:ea typeface="Helvetica"/>
                <a:cs typeface="Helvetica"/>
                <a:sym typeface="Helvetica"/>
              </a:defRPr>
            </a:pPr>
            <a:r>
              <a:t>. . .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2"/>
          <a:stretch>
            <a:fillRect/>
          </a:stretch>
        </p:blipFill>
        <p:spPr>
          <a:xfrm>
            <a:off x="-125699" y="-11632"/>
            <a:ext cx="13256198" cy="1078225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A pattern: Ten Word Line"/>
          <p:cNvSpPr txBox="1">
            <a:spLocks noGrp="1"/>
          </p:cNvSpPr>
          <p:nvPr>
            <p:ph type="title"/>
          </p:nvPr>
        </p:nvSpPr>
        <p:spPr>
          <a:xfrm>
            <a:off x="1270000" y="203200"/>
            <a:ext cx="10464800" cy="1092200"/>
          </a:xfrm>
          <a:prstGeom prst="rect">
            <a:avLst/>
          </a:prstGeom>
        </p:spPr>
        <p:txBody>
          <a:bodyPr>
            <a:normAutofit/>
          </a:bodyPr>
          <a:lstStyle/>
          <a:p>
            <a:pPr defTabSz="388620">
              <a:defRPr sz="6120"/>
            </a:pPr>
            <a:r>
              <a:t>A pattern: </a:t>
            </a:r>
            <a:r>
              <a:rPr cap="small"/>
              <a:t>Ten Word Line</a:t>
            </a:r>
          </a:p>
        </p:txBody>
      </p:sp>
      <p:sp>
        <p:nvSpPr>
          <p:cNvPr id="302" name="The human eye moves in discrete motions ending in periods of detail-absorbing stability called fixes. A proficient reader interprets several words with each fix across a line. However, when returning to the left margin, several fixes can be wasted locati"/>
          <p:cNvSpPr txBox="1">
            <a:spLocks noGrp="1"/>
          </p:cNvSpPr>
          <p:nvPr>
            <p:ph type="body" idx="1"/>
          </p:nvPr>
        </p:nvSpPr>
        <p:spPr>
          <a:xfrm>
            <a:off x="1930400" y="1803400"/>
            <a:ext cx="8940800" cy="7112000"/>
          </a:xfrm>
          <a:prstGeom prst="rect">
            <a:avLst/>
          </a:prstGeom>
        </p:spPr>
        <p:txBody>
          <a:bodyPr/>
          <a:lstStyle/>
          <a:p>
            <a:pPr marL="0" indent="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r>
              <a:t>The human eye moves in discrete motions ending in periods of detail-absorbing stability called </a:t>
            </a:r>
            <a:r>
              <a:rPr i="1"/>
              <a:t>fixes</a:t>
            </a:r>
            <a:r>
              <a:t>. A proficient reader interprets several words with each fix across a line. However, when returning to the left margin, several fixes can be wasted locating the continuation of a sentence.</a:t>
            </a:r>
          </a:p>
          <a:p>
            <a:pPr marL="0" indent="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endParaRPr/>
          </a:p>
          <a:p>
            <a:pPr marL="0" lvl="7"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r>
              <a:rPr b="1"/>
              <a:t>Therefore</a:t>
            </a:r>
            <a:r>
              <a:t>: Compose text into lines averaging ten words or less, for casual reading, and even narrower for speed reading. When formatting an 8-1/2 x 11 page, use two columns. When reading text-rich web pages (such as this), resize your browser to narrow the column width to within the ten word limit. (Really, try it now.) Consider formatting web pages within tables of specified pixel width so that your reader will not have to adjust their browser . — Ward Cunningham</a:t>
            </a:r>
          </a:p>
          <a:p>
            <a:pPr marL="0" indent="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endParaRPr/>
          </a:p>
          <a:p>
            <a:pPr marL="0" lvl="7"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r>
              <a:t>Set your browser to make all (and only) dashes on one line:</a:t>
            </a:r>
          </a:p>
          <a:p>
            <a:pPr marL="0" lvl="7"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Helvetica"/>
                <a:ea typeface="Helvetica"/>
                <a:cs typeface="Helvetica"/>
                <a:sym typeface="Helvetica"/>
              </a:defRPr>
            </a:pPr>
            <a:endParaRPr/>
          </a:p>
          <a:p>
            <a:pPr marL="0" lvl="7" indent="0" defTabSz="4572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latin typeface="Courier New"/>
                <a:ea typeface="Courier New"/>
                <a:cs typeface="Courier New"/>
                <a:sym typeface="Courier New"/>
              </a:defRPr>
            </a:pPr>
            <a:r>
              <a:t>--- ---- ---- ---- ---- ---- ---- ---- ----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DEVELOPING IN PAIRS"/>
          <p:cNvSpPr txBox="1">
            <a:spLocks noGrp="1"/>
          </p:cNvSpPr>
          <p:nvPr>
            <p:ph type="title"/>
          </p:nvPr>
        </p:nvSpPr>
        <p:spPr>
          <a:prstGeom prst="rect">
            <a:avLst/>
          </a:prstGeom>
        </p:spPr>
        <p:txBody>
          <a:bodyPr/>
          <a:lstStyle/>
          <a:p>
            <a:pPr marL="57799" marR="57799" algn="l" defTabSz="1295400">
              <a:defRPr sz="5600">
                <a:uFill>
                  <a:solidFill>
                    <a:srgbClr val="FFFFFF"/>
                  </a:solidFill>
                </a:uFill>
                <a:latin typeface="Arial Black"/>
                <a:ea typeface="Arial Black"/>
                <a:cs typeface="Arial Black"/>
                <a:sym typeface="Arial Black"/>
              </a:defRPr>
            </a:pPr>
            <a:r>
              <a:rPr sz="6800"/>
              <a:t>D</a:t>
            </a:r>
            <a:r>
              <a:t>EVELOPING</a:t>
            </a:r>
            <a:r>
              <a:rPr sz="6800"/>
              <a:t> I</a:t>
            </a:r>
            <a:r>
              <a:t>N</a:t>
            </a:r>
            <a:r>
              <a:rPr sz="6800"/>
              <a:t> P</a:t>
            </a:r>
            <a:r>
              <a:t>AIRS</a:t>
            </a:r>
          </a:p>
        </p:txBody>
      </p:sp>
      <p:sp>
        <p:nvSpPr>
          <p:cNvPr id="307" name="Software development is mistake-prone…"/>
          <p:cNvSpPr txBox="1">
            <a:spLocks noGrp="1"/>
          </p:cNvSpPr>
          <p:nvPr>
            <p:ph type="body" sz="half" idx="1"/>
          </p:nvPr>
        </p:nvSpPr>
        <p:spPr>
          <a:prstGeom prst="rect">
            <a:avLst/>
          </a:prstGeom>
        </p:spPr>
        <p:txBody>
          <a:bodyPr/>
          <a:lstStyle/>
          <a:p>
            <a:pPr marL="342900" marR="57799" indent="-342900" defTabSz="1295400">
              <a:spcBef>
                <a:spcPts val="1000"/>
              </a:spcBef>
              <a:buClr>
                <a:srgbClr val="FFD300"/>
              </a:buClr>
              <a:buSzPct val="100000"/>
              <a:buChar char=""/>
              <a:defRPr sz="4400">
                <a:uFill>
                  <a:solidFill>
                    <a:srgbClr val="FFFFFF"/>
                  </a:solidFill>
                </a:uFill>
                <a:latin typeface="Arial"/>
                <a:ea typeface="Arial"/>
                <a:cs typeface="Arial"/>
                <a:sym typeface="Arial"/>
              </a:defRPr>
            </a:pPr>
            <a:r>
              <a:t>Software development is mistake-prone</a:t>
            </a:r>
          </a:p>
          <a:p>
            <a:pPr marL="342900" marR="57799" indent="-342900" defTabSz="1295400">
              <a:spcBef>
                <a:spcPts val="1000"/>
              </a:spcBef>
              <a:buClr>
                <a:srgbClr val="FFD300"/>
              </a:buClr>
              <a:buSzPct val="100000"/>
              <a:buChar char=""/>
              <a:defRPr sz="4400">
                <a:uFill>
                  <a:solidFill>
                    <a:srgbClr val="FFFFFF"/>
                  </a:solidFill>
                </a:uFill>
                <a:latin typeface="Arial"/>
                <a:ea typeface="Arial"/>
                <a:cs typeface="Arial"/>
                <a:sym typeface="Arial"/>
              </a:defRPr>
            </a:pPr>
            <a:r>
              <a:t>Reviews are insufficient</a:t>
            </a:r>
          </a:p>
          <a:p>
            <a:pPr marL="342900" marR="57799" indent="-342900" defTabSz="1295400">
              <a:spcBef>
                <a:spcPts val="1000"/>
              </a:spcBef>
              <a:buClr>
                <a:srgbClr val="FFD300"/>
              </a:buClr>
              <a:buSzPct val="100000"/>
              <a:buChar char=""/>
              <a:defRPr sz="4400">
                <a:uFill>
                  <a:solidFill>
                    <a:srgbClr val="FFFFFF"/>
                  </a:solidFill>
                </a:uFill>
                <a:latin typeface="Arial"/>
                <a:ea typeface="Arial"/>
                <a:cs typeface="Arial"/>
                <a:sym typeface="Arial"/>
              </a:defRPr>
            </a:pPr>
            <a:r>
              <a:t>Allow, but don’t force people to work in pairs</a:t>
            </a:r>
          </a:p>
        </p:txBody>
      </p:sp>
      <p:pic>
        <p:nvPicPr>
          <p:cNvPr id="308" name="DevelopingInPairs.jpg" descr="DevelopingInPairs.jpg"/>
          <p:cNvPicPr>
            <a:picLocks/>
          </p:cNvPicPr>
          <p:nvPr/>
        </p:nvPicPr>
        <p:blipFill>
          <a:blip r:embed="rId2"/>
          <a:stretch>
            <a:fillRect/>
          </a:stretch>
        </p:blipFill>
        <p:spPr>
          <a:xfrm>
            <a:off x="5702300" y="3606094"/>
            <a:ext cx="5740400" cy="4255912"/>
          </a:xfrm>
          <a:prstGeom prst="rect">
            <a:avLst/>
          </a:prstGeom>
          <a:ln w="12700">
            <a:miter lim="400000"/>
          </a:ln>
        </p:spPr>
      </p:pic>
      <p:pic>
        <p:nvPicPr>
          <p:cNvPr id="309" name="OrgPatternsCover.gif" descr="OrgPatternsCover.gif"/>
          <p:cNvPicPr>
            <a:picLocks noChangeAspect="1"/>
          </p:cNvPicPr>
          <p:nvPr/>
        </p:nvPicPr>
        <p:blipFill>
          <a:blip r:embed="rId3"/>
          <a:stretch>
            <a:fillRect/>
          </a:stretch>
        </p:blipFill>
        <p:spPr>
          <a:xfrm rot="19666469">
            <a:off x="10573861" y="2580604"/>
            <a:ext cx="1536701" cy="2032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ean score = 54%"/>
          <p:cNvSpPr txBox="1"/>
          <p:nvPr/>
        </p:nvSpPr>
        <p:spPr>
          <a:xfrm>
            <a:off x="4573641" y="8900951"/>
            <a:ext cx="4206267"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Mean score = 54%</a:t>
            </a:r>
          </a:p>
        </p:txBody>
      </p:sp>
      <p:pic>
        <p:nvPicPr>
          <p:cNvPr id="186" name="Image" descr="Image"/>
          <p:cNvPicPr>
            <a:picLocks noChangeAspect="1"/>
          </p:cNvPicPr>
          <p:nvPr/>
        </p:nvPicPr>
        <p:blipFill>
          <a:blip r:embed="rId2"/>
          <a:stretch>
            <a:fillRect/>
          </a:stretch>
        </p:blipFill>
        <p:spPr>
          <a:xfrm>
            <a:off x="70139" y="2061641"/>
            <a:ext cx="12864522" cy="563031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atterns: Time-proven forms"/>
          <p:cNvSpPr txBox="1">
            <a:spLocks noGrp="1"/>
          </p:cNvSpPr>
          <p:nvPr>
            <p:ph type="title"/>
          </p:nvPr>
        </p:nvSpPr>
        <p:spPr>
          <a:xfrm>
            <a:off x="952500" y="406400"/>
            <a:ext cx="11099800" cy="1600200"/>
          </a:xfrm>
          <a:prstGeom prst="rect">
            <a:avLst/>
          </a:prstGeom>
        </p:spPr>
        <p:txBody>
          <a:bodyPr/>
          <a:lstStyle>
            <a:lvl1pPr>
              <a:defRPr sz="6600"/>
            </a:lvl1pPr>
          </a:lstStyle>
          <a:p>
            <a:r>
              <a:t>Patterns: Time-proven forms</a:t>
            </a:r>
          </a:p>
        </p:txBody>
      </p:sp>
      <p:sp>
        <p:nvSpPr>
          <p:cNvPr id="312" name="Tom Gilb: “A term coined by Jim Coplien in 1995.”…"/>
          <p:cNvSpPr txBox="1">
            <a:spLocks noGrp="1"/>
          </p:cNvSpPr>
          <p:nvPr>
            <p:ph type="body" idx="1"/>
          </p:nvPr>
        </p:nvSpPr>
        <p:spPr>
          <a:xfrm>
            <a:off x="623192" y="2067850"/>
            <a:ext cx="11758415" cy="7345100"/>
          </a:xfrm>
          <a:prstGeom prst="rect">
            <a:avLst/>
          </a:prstGeom>
        </p:spPr>
        <p:txBody>
          <a:bodyPr/>
          <a:lstStyle/>
          <a:p>
            <a:pPr marL="246888" indent="-246888" defTabSz="315468">
              <a:spcBef>
                <a:spcPts val="1000"/>
              </a:spcBef>
              <a:defRPr sz="2052"/>
            </a:pPr>
            <a:r>
              <a:t>Tom Gilb: “A term coined by Jim Coplien in 1995.”</a:t>
            </a:r>
          </a:p>
          <a:p>
            <a:pPr marL="246888" indent="-246888" defTabSz="315468">
              <a:spcBef>
                <a:spcPts val="1000"/>
              </a:spcBef>
              <a:defRPr sz="2052"/>
            </a:pPr>
            <a:r>
              <a:t>Trygve Reenskaug: “Anne Lise Skaar and I did a large (75000 lines Smalltalk code) project combining literate programming and pair programming in the middle to late 80ties.”</a:t>
            </a:r>
          </a:p>
          <a:p>
            <a:pPr marL="246888" indent="-246888" defTabSz="315468">
              <a:spcBef>
                <a:spcPts val="1000"/>
              </a:spcBef>
              <a:defRPr sz="2052"/>
            </a:pPr>
            <a:r>
              <a:t>Larry Constantine: “My name comes up in connection with pair programming because I taught and wrote about the practice ("The Benefits of Visibility" Computer Language Magazine 9, 2, 1992) years before the advent of agile, but I most decidedly did not invent it. I learned about the technique from P. J. Plauger who used it as a production programming technique at Whitesmiths Ltd., where I saw it in 1978 or 1979 being used to code C compilers for the PDP-11.”</a:t>
            </a:r>
          </a:p>
          <a:p>
            <a:pPr marL="246888" indent="-246888" defTabSz="315468">
              <a:spcBef>
                <a:spcPts val="1000"/>
              </a:spcBef>
              <a:defRPr sz="2052"/>
            </a:pPr>
            <a:r>
              <a:t>Ed Yourdon: “PJ Plauger … was instrumental in persuading me to get UNIX in our company (which had a $10,000 license fee at the time, a sum of money which Plauger lent the company, interest-free!). And even the dumb typewriter-like terminals at the time cost about $3,000 -- so we couldn't afford to get very many of them… Consequently, Plauger told the motley crew of programmers in our place that they should ‘pair up’ and share the terminals; it simply reflected the fact that hardware was still more expensive than people.”</a:t>
            </a:r>
          </a:p>
          <a:p>
            <a:pPr marL="246888" indent="-246888" defTabSz="315468">
              <a:spcBef>
                <a:spcPts val="1000"/>
              </a:spcBef>
              <a:defRPr sz="2052"/>
            </a:pPr>
            <a:r>
              <a:t>Jerry Weinberg: “I learned to pair program (on paper--we didn't even have terminals back in the 1950s) in Los Angeles, from Bernie Dimsdale, who learned it from John von Neuman. I don't know if it has any history before then, but that's way back to Aberdeen Proving Grounds in the 40s.”</a:t>
            </a:r>
          </a:p>
          <a:p>
            <a:pPr marL="246888" indent="-246888" defTabSz="315468">
              <a:spcBef>
                <a:spcPts val="1000"/>
              </a:spcBef>
              <a:defRPr sz="2052"/>
            </a:pPr>
            <a:r>
              <a:t>Ed Yourdon again: “It's gonna go all the way back to Charles Babbage, or Lady Lovelace!”</a:t>
            </a:r>
          </a:p>
          <a:p>
            <a:pPr marL="246888" indent="-246888" defTabSz="315468">
              <a:spcBef>
                <a:spcPts val="1000"/>
              </a:spcBef>
              <a:defRPr sz="2052"/>
            </a:pPr>
            <a:r>
              <a:t>Brian Kernighan: “I have no recollection of any of the history of pair programming, and I certainly have no involvement with it at all.”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1" build="p"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lide Number"/>
          <p:cNvSpPr txBox="1">
            <a:spLocks noGrp="1"/>
          </p:cNvSpPr>
          <p:nvPr>
            <p:ph type="sldNum" sz="quarter" idx="4294967295"/>
          </p:nvPr>
        </p:nvSpPr>
        <p:spPr>
          <a:xfrm>
            <a:off x="10743358" y="9147245"/>
            <a:ext cx="368574" cy="360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a:solidFill>
                  <a:srgbClr val="716A61"/>
                </a:solidFill>
                <a:uFill>
                  <a:solidFill>
                    <a:srgbClr val="716A61"/>
                  </a:solidFill>
                </a:uFill>
                <a:latin typeface="Arial"/>
                <a:ea typeface="Arial"/>
                <a:cs typeface="Arial"/>
                <a:sym typeface="Arial"/>
              </a:defRPr>
            </a:lvl1pPr>
          </a:lstStyle>
          <a:p>
            <a:fld id="{86CB4B4D-7CA3-9044-876B-883B54F8677D}" type="slidenum">
              <a:t>21</a:t>
            </a:fld>
            <a:endParaRPr/>
          </a:p>
        </p:txBody>
      </p:sp>
      <p:sp>
        <p:nvSpPr>
          <p:cNvPr id="315" name="How do you read a pattern?"/>
          <p:cNvSpPr txBox="1"/>
          <p:nvPr/>
        </p:nvSpPr>
        <p:spPr>
          <a:xfrm>
            <a:off x="584200" y="0"/>
            <a:ext cx="11734800" cy="195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marL="57799" marR="57799" algn="l" defTabSz="1295400">
              <a:defRPr sz="5900">
                <a:uFill>
                  <a:solidFill>
                    <a:srgbClr val="FFFFFF"/>
                  </a:solidFill>
                </a:uFill>
                <a:latin typeface="Arial Black"/>
                <a:ea typeface="Arial Black"/>
                <a:cs typeface="Arial Black"/>
                <a:sym typeface="Arial Black"/>
              </a:defRPr>
            </a:lvl1pPr>
          </a:lstStyle>
          <a:p>
            <a:pPr>
              <a:defRPr sz="4700"/>
            </a:pPr>
            <a:r>
              <a:rPr sz="5900"/>
              <a:t>How do you read a pattern?</a:t>
            </a:r>
          </a:p>
        </p:txBody>
      </p:sp>
      <p:sp>
        <p:nvSpPr>
          <p:cNvPr id="316" name="Daily Scrum…"/>
          <p:cNvSpPr txBox="1"/>
          <p:nvPr/>
        </p:nvSpPr>
        <p:spPr>
          <a:xfrm>
            <a:off x="584200" y="2857500"/>
            <a:ext cx="8001000" cy="591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L="57799" marR="57799" algn="l" defTabSz="1295400">
              <a:defRPr sz="5500" cap="small">
                <a:uFill>
                  <a:solidFill>
                    <a:srgbClr val="FFFFFF"/>
                  </a:solidFill>
                </a:uFill>
                <a:latin typeface="Arial Black"/>
                <a:ea typeface="Arial Black"/>
                <a:cs typeface="Arial Black"/>
                <a:sym typeface="Arial Black"/>
              </a:defRPr>
            </a:pPr>
            <a:r>
              <a:t>Daily Scrum</a:t>
            </a:r>
          </a:p>
          <a:p>
            <a:pPr marR="57799" algn="l" defTabSz="1295400">
              <a:spcBef>
                <a:spcPts val="1000"/>
              </a:spcBef>
              <a:buClr>
                <a:srgbClr val="FFD300"/>
              </a:buClr>
              <a:buFont typeface="Wingdings"/>
              <a:defRPr sz="3000">
                <a:uFill>
                  <a:solidFill>
                    <a:srgbClr val="FFFFFF"/>
                  </a:solidFill>
                </a:uFill>
                <a:latin typeface="Arial"/>
                <a:ea typeface="Arial"/>
                <a:cs typeface="Arial"/>
                <a:sym typeface="Arial"/>
              </a:defRPr>
            </a:pPr>
            <a:r>
              <a:t>... a </a:t>
            </a:r>
            <a:r>
              <a:rPr cap="small"/>
              <a:t>Scrum Team</a:t>
            </a:r>
            <a:r>
              <a:t> has been formed and it is ready to start, or has started a </a:t>
            </a:r>
            <a:r>
              <a:rPr cap="small"/>
              <a:t>Sprint</a:t>
            </a:r>
            <a:r>
              <a:t>. As such, the Scrum team has created a </a:t>
            </a:r>
            <a:r>
              <a:rPr cap="small"/>
              <a:t>Sprint Backlog</a:t>
            </a:r>
            <a:r>
              <a:t> and is working to achieve the </a:t>
            </a:r>
            <a:r>
              <a:rPr cap="small"/>
              <a:t>Sprint Goal</a:t>
            </a:r>
            <a:r>
              <a:t>. Yet, in the words of Field Marshall von Moltke, “no plan of operations extends with any certainty beyond the first contact with the main hostile force.” </a:t>
            </a:r>
          </a:p>
          <a:p>
            <a:pPr marR="57799" algn="l" defTabSz="1295400">
              <a:spcBef>
                <a:spcPts val="1000"/>
              </a:spcBef>
              <a:buClr>
                <a:srgbClr val="FFD300"/>
              </a:buClr>
              <a:buFont typeface="Wingdings"/>
              <a:defRPr sz="3000">
                <a:uFill>
                  <a:solidFill>
                    <a:srgbClr val="FFFFFF"/>
                  </a:solidFill>
                </a:uFill>
                <a:latin typeface="Arial"/>
                <a:ea typeface="Arial"/>
                <a:cs typeface="Arial"/>
                <a:sym typeface="Arial"/>
              </a:defRPr>
            </a:pPr>
            <a:endParaRPr/>
          </a:p>
          <a:p>
            <a:pPr marR="57799" defTabSz="1295400">
              <a:spcBef>
                <a:spcPts val="1000"/>
              </a:spcBef>
              <a:buClr>
                <a:srgbClr val="FFD300"/>
              </a:buClr>
              <a:buFont typeface="Wingdings"/>
              <a:defRPr sz="3000">
                <a:uFill>
                  <a:solidFill>
                    <a:srgbClr val="FFFFFF"/>
                  </a:solidFill>
                </a:uFill>
                <a:latin typeface="Arial"/>
                <a:ea typeface="Arial"/>
                <a:cs typeface="Arial"/>
                <a:sym typeface="Arial"/>
              </a:defRPr>
            </a:pPr>
            <a:r>
              <a:t>*   *   *</a:t>
            </a:r>
          </a:p>
        </p:txBody>
      </p:sp>
      <p:sp>
        <p:nvSpPr>
          <p:cNvPr id="317" name="§ 29"/>
          <p:cNvSpPr/>
          <p:nvPr/>
        </p:nvSpPr>
        <p:spPr>
          <a:xfrm>
            <a:off x="5918044" y="2121612"/>
            <a:ext cx="1451075" cy="1407270"/>
          </a:xfrm>
          <a:prstGeom prst="wedgeEllipseCallout">
            <a:avLst>
              <a:gd name="adj1" fmla="val -67504"/>
              <a:gd name="adj2" fmla="val 50000"/>
            </a:avLst>
          </a:prstGeom>
          <a:blipFill>
            <a:blip r:embed="rId2"/>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29</a:t>
            </a:r>
          </a:p>
        </p:txBody>
      </p:sp>
      <p:pic>
        <p:nvPicPr>
          <p:cNvPr id="318" name="Image" descr="Image"/>
          <p:cNvPicPr>
            <a:picLocks noChangeAspect="1"/>
          </p:cNvPicPr>
          <p:nvPr/>
        </p:nvPicPr>
        <p:blipFill>
          <a:blip r:embed="rId3"/>
          <a:stretch>
            <a:fillRect/>
          </a:stretch>
        </p:blipFill>
        <p:spPr>
          <a:xfrm>
            <a:off x="9359606" y="3130550"/>
            <a:ext cx="3003844" cy="417534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attern forces"/>
          <p:cNvSpPr txBox="1">
            <a:spLocks noGrp="1"/>
          </p:cNvSpPr>
          <p:nvPr>
            <p:ph type="title"/>
          </p:nvPr>
        </p:nvSpPr>
        <p:spPr>
          <a:prstGeom prst="rect">
            <a:avLst/>
          </a:prstGeom>
        </p:spPr>
        <p:txBody>
          <a:bodyPr/>
          <a:lstStyle/>
          <a:p>
            <a:r>
              <a:t>Pattern forces</a:t>
            </a:r>
          </a:p>
        </p:txBody>
      </p:sp>
      <p:sp>
        <p:nvSpPr>
          <p:cNvPr id="321" name="The team makes progress in a Sprint by finishing Sprint Backlog Items, but given the complexity of the work, the characteristics, size and quantity of tasks change frequently — sometimes minute by minute.…"/>
          <p:cNvSpPr txBox="1">
            <a:spLocks noGrp="1"/>
          </p:cNvSpPr>
          <p:nvPr>
            <p:ph type="body" idx="1"/>
          </p:nvPr>
        </p:nvSpPr>
        <p:spPr>
          <a:prstGeom prst="rect">
            <a:avLst/>
          </a:prstGeom>
        </p:spPr>
        <p:txBody>
          <a:bodyPr/>
          <a:lstStyle/>
          <a:p>
            <a:pPr marL="0" marR="57799" indent="40640" defTabSz="1295400">
              <a:spcBef>
                <a:spcPts val="1000"/>
              </a:spcBef>
              <a:buClr>
                <a:srgbClr val="FFD300"/>
              </a:buClr>
              <a:buSzTx/>
              <a:buFont typeface="Wingdings"/>
              <a:buNone/>
              <a:defRPr sz="3000" b="1">
                <a:uFill>
                  <a:solidFill>
                    <a:srgbClr val="FFFFFF"/>
                  </a:solidFill>
                </a:uFill>
                <a:latin typeface="Arial"/>
                <a:ea typeface="Arial"/>
                <a:cs typeface="Arial"/>
                <a:sym typeface="Arial"/>
              </a:defRPr>
            </a:pPr>
            <a:r>
              <a:t>The team makes progress in a </a:t>
            </a:r>
            <a:r>
              <a:rPr cap="small"/>
              <a:t>Sprint</a:t>
            </a:r>
            <a:r>
              <a:t> by finishing </a:t>
            </a:r>
            <a:r>
              <a:rPr cap="small"/>
              <a:t>Sprint Backlog Item</a:t>
            </a:r>
            <a:r>
              <a:t>s, but given the complexity of the work, the characteristics, size and quantity of tasks change frequently — sometimes minute by minute.</a:t>
            </a:r>
          </a:p>
          <a:p>
            <a:pPr marL="0" marR="57799" indent="40640"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Because of the changing nature of the work, the team needs to adopt a new ordering at least once a day to move beyond mediocrity.</a:t>
            </a:r>
          </a:p>
          <a:p>
            <a:pPr marL="0" marR="57799" indent="40640"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On the other hand, too much re-planning and re-estimating wastes time and suffocates developers. But too little re-planning and re-estimating leads to blockages that cause delays or obsolete plans that no longer represent reality</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olution"/>
          <p:cNvSpPr txBox="1">
            <a:spLocks noGrp="1"/>
          </p:cNvSpPr>
          <p:nvPr>
            <p:ph type="title"/>
          </p:nvPr>
        </p:nvSpPr>
        <p:spPr>
          <a:prstGeom prst="rect">
            <a:avLst/>
          </a:prstGeom>
        </p:spPr>
        <p:txBody>
          <a:bodyPr/>
          <a:lstStyle/>
          <a:p>
            <a:r>
              <a:t>Solution</a:t>
            </a:r>
          </a:p>
        </p:txBody>
      </p:sp>
      <p:sp>
        <p:nvSpPr>
          <p:cNvPr id="324" name="Therefore:…"/>
          <p:cNvSpPr txBox="1">
            <a:spLocks noGrp="1"/>
          </p:cNvSpPr>
          <p:nvPr>
            <p:ph type="body" idx="1"/>
          </p:nvPr>
        </p:nvSpPr>
        <p:spPr>
          <a:xfrm>
            <a:off x="1270000" y="2665733"/>
            <a:ext cx="10464800" cy="6301734"/>
          </a:xfrm>
          <a:prstGeom prst="rect">
            <a:avLst/>
          </a:prstGeom>
        </p:spPr>
        <p:txBody>
          <a:bodyPr/>
          <a:lstStyle/>
          <a:p>
            <a:pPr marL="0" marR="57799" indent="40640" defTabSz="1295400">
              <a:spcBef>
                <a:spcPts val="1000"/>
              </a:spcBef>
              <a:buClr>
                <a:srgbClr val="FFD300"/>
              </a:buClr>
              <a:buSzTx/>
              <a:buFont typeface="Wingdings"/>
              <a:buNone/>
              <a:defRPr sz="3400">
                <a:uFill>
                  <a:solidFill>
                    <a:srgbClr val="FFFFFF"/>
                  </a:solidFill>
                </a:uFill>
                <a:latin typeface="Arial"/>
                <a:ea typeface="Arial"/>
                <a:cs typeface="Arial"/>
                <a:sym typeface="Arial"/>
              </a:defRPr>
            </a:pPr>
            <a:r>
              <a:t>Therefore:</a:t>
            </a:r>
          </a:p>
          <a:p>
            <a:pPr marL="0" marR="57799" indent="40640" defTabSz="1295400">
              <a:spcBef>
                <a:spcPts val="1000"/>
              </a:spcBef>
              <a:buClr>
                <a:srgbClr val="FFD300"/>
              </a:buClr>
              <a:buSzTx/>
              <a:buFont typeface="Wingdings"/>
              <a:buNone/>
              <a:defRPr sz="3400" b="1">
                <a:uFill>
                  <a:solidFill>
                    <a:srgbClr val="FFFFFF"/>
                  </a:solidFill>
                </a:uFill>
                <a:latin typeface="Arial"/>
                <a:ea typeface="Arial"/>
                <a:cs typeface="Arial"/>
                <a:sym typeface="Arial"/>
              </a:defRPr>
            </a:pPr>
            <a:r>
              <a:t>Have a short event every day to replan the </a:t>
            </a:r>
            <a:r>
              <a:rPr cap="small"/>
              <a:t>Sprint</a:t>
            </a:r>
            <a:r>
              <a:t>, focusing on the next 24 hours. Strictly time-box the meeting to keep focus on the daily plan and to avoid robbing time from development.</a:t>
            </a:r>
          </a:p>
          <a:p>
            <a:pPr marL="0" marR="57799" indent="40640" defTabSz="1295400">
              <a:spcBef>
                <a:spcPts val="1000"/>
              </a:spcBef>
              <a:buClr>
                <a:srgbClr val="FFD300"/>
              </a:buClr>
              <a:buSzTx/>
              <a:buFont typeface="Wingdings"/>
              <a:buNone/>
              <a:defRPr sz="3400">
                <a:uFill>
                  <a:solidFill>
                    <a:srgbClr val="FFFFFF"/>
                  </a:solidFill>
                </a:uFill>
                <a:latin typeface="Arial"/>
                <a:ea typeface="Arial"/>
                <a:cs typeface="Arial"/>
                <a:sym typeface="Arial"/>
              </a:defRPr>
            </a:pPr>
            <a:r>
              <a:t>Keep the meeting to 15 minutes or less. The team manages itself to its timebox, and the </a:t>
            </a:r>
            <a:r>
              <a:rPr cap="small"/>
              <a:t>ScrumMaster </a:t>
            </a:r>
            <a:r>
              <a:t>will enforce this aspect of the process if necessary. Many teams stand during the meeting to emphasize the short duration of the meeting.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More Solution"/>
          <p:cNvSpPr txBox="1">
            <a:spLocks noGrp="1"/>
          </p:cNvSpPr>
          <p:nvPr>
            <p:ph type="title"/>
          </p:nvPr>
        </p:nvSpPr>
        <p:spPr>
          <a:prstGeom prst="rect">
            <a:avLst/>
          </a:prstGeom>
        </p:spPr>
        <p:txBody>
          <a:bodyPr/>
          <a:lstStyle/>
          <a:p>
            <a:r>
              <a:t>More Solution</a:t>
            </a:r>
          </a:p>
        </p:txBody>
      </p:sp>
      <p:sp>
        <p:nvSpPr>
          <p:cNvPr id="327" name="In order to plan, you must know where you are, as well as what problems are standing in the way. And you need a complete picture. One approach is for each person in the Development Team to answer the following three questions:…"/>
          <p:cNvSpPr txBox="1">
            <a:spLocks noGrp="1"/>
          </p:cNvSpPr>
          <p:nvPr>
            <p:ph type="body" idx="1"/>
          </p:nvPr>
        </p:nvSpPr>
        <p:spPr>
          <a:prstGeom prst="rect">
            <a:avLst/>
          </a:prstGeom>
        </p:spPr>
        <p:txBody>
          <a:bodyPr/>
          <a:lstStyle/>
          <a:p>
            <a:pPr marL="0" marR="57799" indent="40640"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In order to plan, you must know where you are, as well as what problems are standing in the way. And you need a complete picture. One approach is for each person in the </a:t>
            </a:r>
            <a:r>
              <a:rPr cap="small"/>
              <a:t>Development Team</a:t>
            </a:r>
            <a:r>
              <a:t> to answer the following three questions:</a:t>
            </a:r>
          </a:p>
          <a:p>
            <a:pPr marL="708344" marR="57799" indent="-225744" defTabSz="1295400">
              <a:spcBef>
                <a:spcPts val="1000"/>
              </a:spcBef>
              <a:buSzPct val="34000"/>
              <a:buBlip>
                <a:blip r:embed="rId2"/>
              </a:buBlip>
              <a:defRPr sz="3000">
                <a:uFill>
                  <a:solidFill>
                    <a:srgbClr val="FFFFFF"/>
                  </a:solidFill>
                </a:uFill>
                <a:latin typeface="Arial"/>
                <a:ea typeface="Arial"/>
                <a:cs typeface="Arial"/>
                <a:sym typeface="Arial"/>
              </a:defRPr>
            </a:pPr>
            <a:r>
              <a:t>What did I do yesterday that helped the </a:t>
            </a:r>
            <a:r>
              <a:rPr cap="small"/>
              <a:t>Development Team</a:t>
            </a:r>
            <a:r>
              <a:t> meet the </a:t>
            </a:r>
            <a:r>
              <a:rPr cap="small"/>
              <a:t>Sprint Goal</a:t>
            </a:r>
            <a:r>
              <a:t>?</a:t>
            </a:r>
          </a:p>
          <a:p>
            <a:pPr marL="708344" marR="57799" indent="-225744" defTabSz="1295400">
              <a:spcBef>
                <a:spcPts val="1000"/>
              </a:spcBef>
              <a:buSzPct val="34000"/>
              <a:buBlip>
                <a:blip r:embed="rId2"/>
              </a:buBlip>
              <a:defRPr sz="3000">
                <a:uFill>
                  <a:solidFill>
                    <a:srgbClr val="FFFFFF"/>
                  </a:solidFill>
                </a:uFill>
                <a:latin typeface="Arial"/>
                <a:ea typeface="Arial"/>
                <a:cs typeface="Arial"/>
                <a:sym typeface="Arial"/>
              </a:defRPr>
            </a:pPr>
            <a:r>
              <a:t>What will I do today to help the </a:t>
            </a:r>
            <a:r>
              <a:rPr cap="small"/>
              <a:t>Development Team</a:t>
            </a:r>
            <a:r>
              <a:t> meet the </a:t>
            </a:r>
            <a:r>
              <a:rPr cap="small"/>
              <a:t>Sprint Goal</a:t>
            </a:r>
            <a:r>
              <a:t>?</a:t>
            </a:r>
          </a:p>
          <a:p>
            <a:pPr marL="708344" marR="57799" indent="-225744" defTabSz="1295400">
              <a:spcBef>
                <a:spcPts val="1000"/>
              </a:spcBef>
              <a:buSzPct val="34000"/>
              <a:buBlip>
                <a:blip r:embed="rId2"/>
              </a:buBlip>
              <a:defRPr sz="3000">
                <a:uFill>
                  <a:solidFill>
                    <a:srgbClr val="FFFFFF"/>
                  </a:solidFill>
                </a:uFill>
                <a:latin typeface="Arial"/>
                <a:ea typeface="Arial"/>
                <a:cs typeface="Arial"/>
                <a:sym typeface="Arial"/>
              </a:defRPr>
            </a:pPr>
            <a:r>
              <a:t>Do I see any impediment that hinders me or the </a:t>
            </a:r>
            <a:r>
              <a:rPr cap="small"/>
              <a:t>Development Team</a:t>
            </a:r>
            <a:r>
              <a:t> from meeting the </a:t>
            </a:r>
            <a:r>
              <a:rPr cap="small"/>
              <a:t>Sprint Goal</a:t>
            </a:r>
            <a:r>
              <a:t>?</a:t>
            </a:r>
          </a:p>
          <a:p>
            <a:pPr marL="0" marR="57799" indent="40640" algn="ctr"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   *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esulting Context"/>
          <p:cNvSpPr txBox="1">
            <a:spLocks noGrp="1"/>
          </p:cNvSpPr>
          <p:nvPr>
            <p:ph type="title"/>
          </p:nvPr>
        </p:nvSpPr>
        <p:spPr>
          <a:prstGeom prst="rect">
            <a:avLst/>
          </a:prstGeom>
        </p:spPr>
        <p:txBody>
          <a:bodyPr/>
          <a:lstStyle/>
          <a:p>
            <a:r>
              <a:t>Resulting Context</a:t>
            </a:r>
          </a:p>
        </p:txBody>
      </p:sp>
      <p:sp>
        <p:nvSpPr>
          <p:cNvPr id="330" name="The ethos of the Daily Scrum is a reality check: will we meet the Sprint Goal? The result of the Daily Scrum is a new daily plan grounded in reality, and generates a team that is more prone to cooperate and that has a better shared vision and understandi"/>
          <p:cNvSpPr txBox="1">
            <a:spLocks noGrp="1"/>
          </p:cNvSpPr>
          <p:nvPr>
            <p:ph type="body" idx="1"/>
          </p:nvPr>
        </p:nvSpPr>
        <p:spPr>
          <a:prstGeom prst="rect">
            <a:avLst/>
          </a:prstGeom>
        </p:spPr>
        <p:txBody>
          <a:bodyPr/>
          <a:lstStyle/>
          <a:p>
            <a:pPr marL="0" marR="57799" indent="40640"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The ethos of the Daily Scrum is a reality check: will we meet the </a:t>
            </a:r>
            <a:r>
              <a:rPr cap="small"/>
              <a:t>Sprint Goal</a:t>
            </a:r>
            <a:r>
              <a:t>? The result of the Daily Scrum is a new daily plan grounded in reality, and generates a team that is more prone to cooperate and that has a better shared vision and understanding of what they are doing together. The team becomes better attuned to the landscape of impediments in which they are working.</a:t>
            </a:r>
          </a:p>
          <a:p>
            <a:pPr marL="0" marR="57799" indent="40640" defTabSz="1295400">
              <a:spcBef>
                <a:spcPts val="1000"/>
              </a:spcBef>
              <a:buClr>
                <a:srgbClr val="FFD300"/>
              </a:buClr>
              <a:buSzTx/>
              <a:buFont typeface="Wingdings"/>
              <a:buNone/>
              <a:defRPr sz="3000">
                <a:uFill>
                  <a:solidFill>
                    <a:srgbClr val="FFFFFF"/>
                  </a:solidFill>
                </a:uFill>
                <a:latin typeface="Arial"/>
                <a:ea typeface="Arial"/>
                <a:cs typeface="Arial"/>
                <a:sym typeface="Arial"/>
              </a:defRPr>
            </a:pPr>
            <a:r>
              <a:t>The ritual of Daily Scrums helps a sense of team identity emerge from a group of people. It brings them together to refocus on their shared purpose and common identity. It reinforces </a:t>
            </a:r>
            <a:r>
              <a:rPr cap="small"/>
              <a:t>Team Pride</a:t>
            </a:r>
            <a:r>
              <a:t>. In some way, it is a daily version of </a:t>
            </a:r>
            <a:r>
              <a:rPr cap="small"/>
              <a:t>Face-to-Face Before Working Remotely</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What is Scrum?"/>
          <p:cNvSpPr txBox="1">
            <a:spLocks noGrp="1"/>
          </p:cNvSpPr>
          <p:nvPr>
            <p:ph type="title"/>
          </p:nvPr>
        </p:nvSpPr>
        <p:spPr>
          <a:prstGeom prst="rect">
            <a:avLst/>
          </a:prstGeom>
        </p:spPr>
        <p:txBody>
          <a:bodyPr/>
          <a:lstStyle/>
          <a:p>
            <a:r>
              <a:t>What is Scrum?</a:t>
            </a:r>
          </a:p>
        </p:txBody>
      </p:sp>
      <p:sp>
        <p:nvSpPr>
          <p:cNvPr id="333" name="A framework, like all the books say…"/>
          <p:cNvSpPr txBox="1">
            <a:spLocks noGrp="1"/>
          </p:cNvSpPr>
          <p:nvPr>
            <p:ph type="body" sz="half" idx="1"/>
          </p:nvPr>
        </p:nvSpPr>
        <p:spPr>
          <a:xfrm>
            <a:off x="508000" y="2946400"/>
            <a:ext cx="5894289" cy="5740400"/>
          </a:xfrm>
          <a:prstGeom prst="rect">
            <a:avLst/>
          </a:prstGeom>
        </p:spPr>
        <p:txBody>
          <a:bodyPr>
            <a:normAutofit/>
          </a:bodyPr>
          <a:lstStyle/>
          <a:p>
            <a:pPr marL="750705" indent="-366657" defTabSz="384047">
              <a:spcBef>
                <a:spcPts val="2500"/>
              </a:spcBef>
              <a:buBlip>
                <a:blip r:embed="rId2"/>
              </a:buBlip>
              <a:defRPr sz="3024"/>
            </a:pPr>
            <a:r>
              <a:t>A framework, like all the books say</a:t>
            </a:r>
          </a:p>
          <a:p>
            <a:pPr marL="750705" indent="-366657" defTabSz="384047">
              <a:spcBef>
                <a:spcPts val="2500"/>
              </a:spcBef>
              <a:buBlip>
                <a:blip r:embed="rId2"/>
              </a:buBlip>
              <a:defRPr sz="3024"/>
            </a:pPr>
            <a:r>
              <a:t>… for building a product (we all hate projects, right)?</a:t>
            </a:r>
          </a:p>
          <a:p>
            <a:pPr marL="750705" indent="-366657" defTabSz="384047">
              <a:spcBef>
                <a:spcPts val="2500"/>
              </a:spcBef>
              <a:buBlip>
                <a:blip r:embed="rId2"/>
              </a:buBlip>
              <a:defRPr sz="3024"/>
            </a:pPr>
            <a:r>
              <a:t>NO — for building a process and organization</a:t>
            </a:r>
          </a:p>
          <a:p>
            <a:pPr marL="750705" indent="-366657" defTabSz="384047">
              <a:spcBef>
                <a:spcPts val="2500"/>
              </a:spcBef>
              <a:buBlip>
                <a:blip r:embed="rId2"/>
              </a:buBlip>
              <a:defRPr sz="3024"/>
            </a:pPr>
            <a:r>
              <a:t>The process and organization in turn build a product</a:t>
            </a:r>
          </a:p>
        </p:txBody>
      </p:sp>
      <p:pic>
        <p:nvPicPr>
          <p:cNvPr id="334" name="Shape 756" descr="Shape 756"/>
          <p:cNvPicPr>
            <a:picLocks noChangeAspect="1"/>
          </p:cNvPicPr>
          <p:nvPr/>
        </p:nvPicPr>
        <p:blipFill>
          <a:blip r:embed="rId3"/>
          <a:srcRect t="17414"/>
          <a:stretch>
            <a:fillRect/>
          </a:stretch>
        </p:blipFill>
        <p:spPr>
          <a:xfrm>
            <a:off x="7782244" y="6658373"/>
            <a:ext cx="3829051" cy="2324101"/>
          </a:xfrm>
          <a:prstGeom prst="rect">
            <a:avLst/>
          </a:prstGeom>
          <a:ln w="12700">
            <a:miter lim="400000"/>
          </a:ln>
        </p:spPr>
      </p:pic>
      <p:pic>
        <p:nvPicPr>
          <p:cNvPr id="335" name="Shape 755" descr="Shape 755"/>
          <p:cNvPicPr>
            <a:picLocks noChangeAspect="1"/>
          </p:cNvPicPr>
          <p:nvPr/>
        </p:nvPicPr>
        <p:blipFill>
          <a:blip r:embed="rId4"/>
          <a:stretch>
            <a:fillRect/>
          </a:stretch>
        </p:blipFill>
        <p:spPr>
          <a:xfrm>
            <a:off x="7987031" y="2277071"/>
            <a:ext cx="3419476" cy="32635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33">
                                            <p:bg/>
                                          </p:spTgt>
                                        </p:tgtEl>
                                        <p:attrNameLst>
                                          <p:attrName>style.visibility</p:attrName>
                                        </p:attrNameLst>
                                      </p:cBhvr>
                                      <p:to>
                                        <p:strVal val="visible"/>
                                      </p:to>
                                    </p:set>
                                    <p:anim calcmode="lin" valueType="num">
                                      <p:cBhvr>
                                        <p:cTn id="7" dur="1000" fill="hold"/>
                                        <p:tgtEl>
                                          <p:spTgt spid="333">
                                            <p:bg/>
                                          </p:spTgt>
                                        </p:tgtEl>
                                        <p:attrNameLst>
                                          <p:attrName>ppt_x</p:attrName>
                                        </p:attrNameLst>
                                      </p:cBhvr>
                                      <p:tavLst>
                                        <p:tav tm="0">
                                          <p:val>
                                            <p:strVal val="0-#ppt_w/2"/>
                                          </p:val>
                                        </p:tav>
                                        <p:tav tm="100000">
                                          <p:val>
                                            <p:strVal val="#ppt_x"/>
                                          </p:val>
                                        </p:tav>
                                      </p:tavLst>
                                    </p:anim>
                                    <p:anim calcmode="lin" valueType="num">
                                      <p:cBhvr>
                                        <p:cTn id="8" dur="1000" fill="hold"/>
                                        <p:tgtEl>
                                          <p:spTgt spid="333">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333">
                                            <p:txEl>
                                              <p:pRg st="0" end="0"/>
                                            </p:txEl>
                                          </p:spTgt>
                                        </p:tgtEl>
                                        <p:attrNameLst>
                                          <p:attrName>style.visibility</p:attrName>
                                        </p:attrNameLst>
                                      </p:cBhvr>
                                      <p:to>
                                        <p:strVal val="visible"/>
                                      </p:to>
                                    </p:set>
                                    <p:anim calcmode="lin" valueType="num">
                                      <p:cBhvr>
                                        <p:cTn id="11" dur="1000" fill="hold"/>
                                        <p:tgtEl>
                                          <p:spTgt spid="333">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3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333">
                                            <p:txEl>
                                              <p:pRg st="1" end="1"/>
                                            </p:txEl>
                                          </p:spTgt>
                                        </p:tgtEl>
                                        <p:attrNameLst>
                                          <p:attrName>style.visibility</p:attrName>
                                        </p:attrNameLst>
                                      </p:cBhvr>
                                      <p:to>
                                        <p:strVal val="visible"/>
                                      </p:to>
                                    </p:set>
                                    <p:anim calcmode="lin" valueType="num">
                                      <p:cBhvr>
                                        <p:cTn id="17" dur="1000" fill="hold"/>
                                        <p:tgtEl>
                                          <p:spTgt spid="333">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3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1" nodeType="clickEffect">
                                  <p:stCondLst>
                                    <p:cond delay="0"/>
                                  </p:stCondLst>
                                  <p:iterate>
                                    <p:tmAbs val="0"/>
                                  </p:iterate>
                                  <p:childTnLst>
                                    <p:set>
                                      <p:cBhvr>
                                        <p:cTn id="22" fill="hold"/>
                                        <p:tgtEl>
                                          <p:spTgt spid="333">
                                            <p:txEl>
                                              <p:pRg st="2" end="2"/>
                                            </p:txEl>
                                          </p:spTgt>
                                        </p:tgtEl>
                                        <p:attrNameLst>
                                          <p:attrName>style.visibility</p:attrName>
                                        </p:attrNameLst>
                                      </p:cBhvr>
                                      <p:to>
                                        <p:strVal val="visible"/>
                                      </p:to>
                                    </p:set>
                                    <p:anim calcmode="lin" valueType="num">
                                      <p:cBhvr>
                                        <p:cTn id="23" dur="1000" fill="hold"/>
                                        <p:tgtEl>
                                          <p:spTgt spid="333">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3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1" nodeType="clickEffect">
                                  <p:stCondLst>
                                    <p:cond delay="0"/>
                                  </p:stCondLst>
                                  <p:iterate>
                                    <p:tmAbs val="0"/>
                                  </p:iterate>
                                  <p:childTnLst>
                                    <p:set>
                                      <p:cBhvr>
                                        <p:cTn id="28" fill="hold"/>
                                        <p:tgtEl>
                                          <p:spTgt spid="333">
                                            <p:txEl>
                                              <p:pRg st="3" end="3"/>
                                            </p:txEl>
                                          </p:spTgt>
                                        </p:tgtEl>
                                        <p:attrNameLst>
                                          <p:attrName>style.visibility</p:attrName>
                                        </p:attrNameLst>
                                      </p:cBhvr>
                                      <p:to>
                                        <p:strVal val="visible"/>
                                      </p:to>
                                    </p:set>
                                    <p:anim calcmode="lin" valueType="num">
                                      <p:cBhvr>
                                        <p:cTn id="29" dur="1000" fill="hold"/>
                                        <p:tgtEl>
                                          <p:spTgt spid="333">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333">
                                            <p:txEl>
                                              <p:pRg st="3" end="3"/>
                                            </p:txEl>
                                          </p:spTgt>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fill="hold" grpId="2" nodeType="afterEffect">
                                  <p:stCondLst>
                                    <p:cond delay="1000"/>
                                  </p:stCondLst>
                                  <p:iterate>
                                    <p:tmAbs val="0"/>
                                  </p:iterate>
                                  <p:childTnLst>
                                    <p:set>
                                      <p:cBhvr>
                                        <p:cTn id="33" fill="hold"/>
                                        <p:tgtEl>
                                          <p:spTgt spid="335"/>
                                        </p:tgtEl>
                                        <p:attrNameLst>
                                          <p:attrName>style.visibility</p:attrName>
                                        </p:attrNameLst>
                                      </p:cBhvr>
                                      <p:to>
                                        <p:strVal val="visible"/>
                                      </p:to>
                                    </p:set>
                                    <p:animEffect transition="in" filter="fade">
                                      <p:cBhvr>
                                        <p:cTn id="34" dur="1000"/>
                                        <p:tgtEl>
                                          <p:spTgt spid="335"/>
                                        </p:tgtEl>
                                      </p:cBhvr>
                                    </p:animEffect>
                                  </p:childTnLst>
                                </p:cTn>
                              </p:par>
                            </p:childTnLst>
                          </p:cTn>
                        </p:par>
                        <p:par>
                          <p:cTn id="35" fill="hold">
                            <p:stCondLst>
                              <p:cond delay="3000"/>
                            </p:stCondLst>
                            <p:childTnLst>
                              <p:par>
                                <p:cTn id="36" presetID="10" presetClass="entr" fill="hold" grpId="3" nodeType="afterEffect">
                                  <p:stCondLst>
                                    <p:cond delay="1000"/>
                                  </p:stCondLst>
                                  <p:iterate>
                                    <p:tmAbs val="0"/>
                                  </p:iterate>
                                  <p:childTnLst>
                                    <p:set>
                                      <p:cBhvr>
                                        <p:cTn id="37" fill="hold"/>
                                        <p:tgtEl>
                                          <p:spTgt spid="334"/>
                                        </p:tgtEl>
                                        <p:attrNameLst>
                                          <p:attrName>style.visibility</p:attrName>
                                        </p:attrNameLst>
                                      </p:cBhvr>
                                      <p:to>
                                        <p:strVal val="visible"/>
                                      </p:to>
                                    </p:set>
                                    <p:animEffect transition="in" filter="fade">
                                      <p:cBhvr>
                                        <p:cTn id="38" dur="10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build="p" bldLvl="5" animBg="1" advAuto="0"/>
      <p:bldP spid="334" grpId="3" animBg="1" advAuto="0"/>
      <p:bldP spid="335"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p:cNvSpPr/>
          <p:nvPr/>
        </p:nvSpPr>
        <p:spPr>
          <a:xfrm>
            <a:off x="-13268" y="79321"/>
            <a:ext cx="13031336" cy="9594958"/>
          </a:xfrm>
          <a:prstGeom prst="rect">
            <a:avLst/>
          </a:prstGeom>
          <a:solidFill>
            <a:srgbClr val="D4E7FE"/>
          </a:solidFill>
          <a:ln w="12700">
            <a:miter lim="400000"/>
          </a:ln>
          <a:effectLst>
            <a:outerShdw blurRad="63500" dir="16200000" rotWithShape="0">
              <a:srgbClr val="000000">
                <a:alpha val="50000"/>
              </a:srgbClr>
            </a:outerShdw>
          </a:effectLst>
        </p:spPr>
        <p:txBody>
          <a:bodyPr lIns="50800" tIns="50800" rIns="50800" bIns="50800" anchor="ct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sp>
        <p:nvSpPr>
          <p:cNvPr id="338" name="Scrum as Org Patterns:…"/>
          <p:cNvSpPr txBox="1"/>
          <p:nvPr/>
        </p:nvSpPr>
        <p:spPr>
          <a:xfrm>
            <a:off x="7072368" y="494863"/>
            <a:ext cx="5797811" cy="2151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4200">
                <a:solidFill>
                  <a:srgbClr val="000000"/>
                </a:solidFill>
                <a:latin typeface="Chalkboard"/>
                <a:ea typeface="Chalkboard"/>
                <a:cs typeface="Chalkboard"/>
                <a:sym typeface="Chalkboard"/>
              </a:defRPr>
            </a:pPr>
            <a:r>
              <a:t>Scrum as Org Patterns:</a:t>
            </a:r>
          </a:p>
          <a:p>
            <a:pPr defTabSz="457200">
              <a:defRPr sz="4200">
                <a:solidFill>
                  <a:srgbClr val="000000"/>
                </a:solidFill>
                <a:latin typeface="Chalkboard"/>
                <a:ea typeface="Chalkboard"/>
                <a:cs typeface="Chalkboard"/>
                <a:sym typeface="Chalkboard"/>
              </a:defRPr>
            </a:pPr>
            <a:r>
              <a:t>The Organizational</a:t>
            </a:r>
          </a:p>
          <a:p>
            <a:pPr defTabSz="457200">
              <a:defRPr sz="4200">
                <a:solidFill>
                  <a:srgbClr val="000000"/>
                </a:solidFill>
                <a:latin typeface="Chalkboard"/>
                <a:ea typeface="Chalkboard"/>
                <a:cs typeface="Chalkboard"/>
                <a:sym typeface="Chalkboard"/>
              </a:defRPr>
            </a:pPr>
            <a:r>
              <a:t>Structure</a:t>
            </a:r>
          </a:p>
        </p:txBody>
      </p:sp>
      <p:pic>
        <p:nvPicPr>
          <p:cNvPr id="339" name="refines_pattern_in_organization_structure_language.pdf" descr="refines_pattern_in_organization_structure_language.pdf"/>
          <p:cNvPicPr>
            <a:picLocks noChangeAspect="1"/>
          </p:cNvPicPr>
          <p:nvPr/>
        </p:nvPicPr>
        <p:blipFill>
          <a:blip r:embed="rId2"/>
          <a:stretch>
            <a:fillRect/>
          </a:stretch>
        </p:blipFill>
        <p:spPr>
          <a:xfrm>
            <a:off x="12700" y="270283"/>
            <a:ext cx="13004800" cy="946703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13268" y="-47679"/>
            <a:ext cx="13031336" cy="9848958"/>
          </a:xfrm>
          <a:prstGeom prst="rect">
            <a:avLst/>
          </a:prstGeom>
          <a:solidFill>
            <a:srgbClr val="D4E7FE"/>
          </a:solidFill>
          <a:ln w="12700">
            <a:miter lim="400000"/>
          </a:ln>
          <a:effectLst>
            <a:outerShdw blurRad="63500" dir="16200000" rotWithShape="0">
              <a:srgbClr val="000000">
                <a:alpha val="50000"/>
              </a:srgbClr>
            </a:outerShdw>
          </a:effectLst>
        </p:spPr>
        <p:txBody>
          <a:bodyPr lIns="50800" tIns="50800" rIns="50800" bIns="50800" anchor="ctr"/>
          <a:lstStyle/>
          <a:p>
            <a:pPr defTabSz="457200">
              <a:defRPr sz="4200">
                <a:effectLst>
                  <a:outerShdw blurRad="63500" dist="25400" dir="2700000" rotWithShape="0">
                    <a:srgbClr val="000000">
                      <a:alpha val="70000"/>
                    </a:srgbClr>
                  </a:outerShdw>
                </a:effectLst>
                <a:latin typeface="Chalkboard"/>
                <a:ea typeface="Chalkboard"/>
                <a:cs typeface="Chalkboard"/>
                <a:sym typeface="Chalkboard"/>
              </a:defRPr>
            </a:pPr>
            <a:endParaRPr/>
          </a:p>
        </p:txBody>
      </p:sp>
      <p:pic>
        <p:nvPicPr>
          <p:cNvPr id="342" name="refines_pattern_in_value_stream_language.pdf" descr="refines_pattern_in_value_stream_language.pdf"/>
          <p:cNvPicPr>
            <a:picLocks noChangeAspect="1"/>
          </p:cNvPicPr>
          <p:nvPr/>
        </p:nvPicPr>
        <p:blipFill>
          <a:blip r:embed="rId2"/>
          <a:stretch>
            <a:fillRect/>
          </a:stretch>
        </p:blipFill>
        <p:spPr>
          <a:xfrm>
            <a:off x="1139823" y="252541"/>
            <a:ext cx="4767648" cy="9248518"/>
          </a:xfrm>
          <a:prstGeom prst="rect">
            <a:avLst/>
          </a:prstGeom>
          <a:ln w="12700">
            <a:miter lim="400000"/>
          </a:ln>
        </p:spPr>
      </p:pic>
      <p:sp>
        <p:nvSpPr>
          <p:cNvPr id="343" name="The second half of the patterns: the Value Stream"/>
          <p:cNvSpPr txBox="1"/>
          <p:nvPr/>
        </p:nvSpPr>
        <p:spPr>
          <a:xfrm>
            <a:off x="7849776" y="1825312"/>
            <a:ext cx="3165197" cy="35235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4200">
                <a:solidFill>
                  <a:srgbClr val="000000"/>
                </a:solidFill>
                <a:latin typeface="Chalkboard"/>
                <a:ea typeface="Chalkboard"/>
                <a:cs typeface="Chalkboard"/>
                <a:sym typeface="Chalkboard"/>
              </a:defRPr>
            </a:lvl1pPr>
          </a:lstStyle>
          <a:p>
            <a:r>
              <a:t>The second half of the patterns: the Value Stream</a:t>
            </a:r>
          </a:p>
        </p:txBody>
      </p:sp>
      <p:pic>
        <p:nvPicPr>
          <p:cNvPr id="344" name="AScrumBook.png" descr="AScrumBook.png"/>
          <p:cNvPicPr>
            <a:picLocks noChangeAspect="1"/>
          </p:cNvPicPr>
          <p:nvPr/>
        </p:nvPicPr>
        <p:blipFill>
          <a:blip r:embed="rId3"/>
          <a:stretch>
            <a:fillRect/>
          </a:stretch>
        </p:blipFill>
        <p:spPr>
          <a:xfrm>
            <a:off x="8006215" y="5963411"/>
            <a:ext cx="2685968" cy="3225643"/>
          </a:xfrm>
          <a:prstGeom prst="rect">
            <a:avLst/>
          </a:prstGeom>
          <a:ln w="12700">
            <a:miter lim="400000"/>
          </a:ln>
          <a:effectLst>
            <a:outerShdw blurRad="63500" dir="16200000" rotWithShape="0">
              <a:srgbClr val="000000">
                <a:alpha val="50000"/>
              </a:srgbClr>
            </a:outerShdw>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roduct Backlog"/>
          <p:cNvSpPr txBox="1"/>
          <p:nvPr/>
        </p:nvSpPr>
        <p:spPr>
          <a:xfrm>
            <a:off x="584773" y="37448"/>
            <a:ext cx="10388601" cy="212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l" defTabSz="1295400">
              <a:buClr>
                <a:srgbClr val="000000"/>
              </a:buClr>
              <a:buFont typeface="Arial Black"/>
              <a:defRPr sz="5500" cap="small">
                <a:uFill>
                  <a:solidFill>
                    <a:srgbClr val="FFFFFF"/>
                  </a:solidFill>
                </a:uFill>
                <a:latin typeface="Arial Black"/>
                <a:ea typeface="Arial Black"/>
                <a:cs typeface="Arial Black"/>
                <a:sym typeface="Arial Black"/>
              </a:defRPr>
            </a:lvl1pPr>
          </a:lstStyle>
          <a:p>
            <a:r>
              <a:t>Product Backlog</a:t>
            </a:r>
          </a:p>
        </p:txBody>
      </p:sp>
      <p:sp>
        <p:nvSpPr>
          <p:cNvPr id="347" name="...you have defined a Value Stream by which the Product Owner’s Vision flows to the market. …The Development Team needs guidance on how to interact with the Product Owner to support the best implementation of the Vision, and to ultimately have a foundati"/>
          <p:cNvSpPr txBox="1"/>
          <p:nvPr/>
        </p:nvSpPr>
        <p:spPr>
          <a:xfrm>
            <a:off x="605749" y="2080519"/>
            <a:ext cx="7863185" cy="6242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799" marR="57799" algn="l" defTabSz="1295400">
              <a:spcBef>
                <a:spcPts val="400"/>
              </a:spcBef>
              <a:buClr>
                <a:srgbClr val="011993"/>
              </a:buClr>
              <a:buFont typeface="Wingdings"/>
              <a:defRPr sz="2000">
                <a:uFill>
                  <a:solidFill>
                    <a:srgbClr val="FFFFFF"/>
                  </a:solidFill>
                </a:uFill>
                <a:latin typeface="Arial"/>
                <a:ea typeface="Arial"/>
                <a:cs typeface="Arial"/>
                <a:sym typeface="Arial"/>
              </a:defRPr>
            </a:pPr>
            <a:r>
              <a:t>...you have defined a Value Stream by which the Product Owner’s Vision flows to the market. …The Development Team needs guidance on how to interact with the Product Owner to support the best implementation of the Vision, and to ultimately have a foundation for a good tactical direction for each Sprint.</a:t>
            </a:r>
          </a:p>
          <a:p>
            <a:pPr marL="57799" marR="57799" defTabSz="1295400">
              <a:spcBef>
                <a:spcPts val="400"/>
              </a:spcBef>
              <a:buClr>
                <a:srgbClr val="011993"/>
              </a:buClr>
              <a:buFont typeface="Wingdings"/>
              <a:defRPr sz="2000">
                <a:uFill>
                  <a:solidFill>
                    <a:srgbClr val="FFFFFF"/>
                  </a:solidFill>
                </a:uFill>
                <a:latin typeface="Arial"/>
                <a:ea typeface="Arial"/>
                <a:cs typeface="Arial"/>
                <a:sym typeface="Arial"/>
              </a:defRPr>
            </a:pPr>
            <a:r>
              <a:t>* * *</a:t>
            </a:r>
          </a:p>
          <a:p>
            <a:pPr marL="57799" marR="57799" algn="l" defTabSz="1295400">
              <a:spcBef>
                <a:spcPts val="400"/>
              </a:spcBef>
              <a:buClr>
                <a:srgbClr val="011993"/>
              </a:buClr>
              <a:buFont typeface="Wingdings"/>
              <a:defRPr sz="3400">
                <a:uFill>
                  <a:solidFill>
                    <a:srgbClr val="FFFFFF"/>
                  </a:solidFill>
                </a:uFill>
                <a:latin typeface="Arial"/>
                <a:ea typeface="Arial"/>
                <a:cs typeface="Arial"/>
                <a:sym typeface="Arial"/>
              </a:defRPr>
            </a:pPr>
            <a:r>
              <a:rPr sz="2000" b="1"/>
              <a:t>At any given time, it is important that the whole team is aligned about what it needs to deliver next, and that the direction be transparent. The Development Team can’t do everything at once—in fact, you can’t even do two things well at the same time. It’s important to maintain focus.</a:t>
            </a:r>
            <a:endParaRPr sz="2000"/>
          </a:p>
          <a:p>
            <a:pPr marL="57799" marR="57799" algn="l" defTabSz="1295400">
              <a:spcBef>
                <a:spcPts val="400"/>
              </a:spcBef>
              <a:buClr>
                <a:srgbClr val="011993"/>
              </a:buClr>
              <a:buFont typeface="Wingdings"/>
              <a:defRPr sz="2000">
                <a:uFill>
                  <a:solidFill>
                    <a:srgbClr val="FFFFFF"/>
                  </a:solidFill>
                </a:uFill>
                <a:latin typeface="Arial"/>
                <a:ea typeface="Arial"/>
                <a:cs typeface="Arial"/>
                <a:sym typeface="Arial"/>
              </a:defRPr>
            </a:pPr>
            <a:r>
              <a:t>.…</a:t>
            </a:r>
          </a:p>
          <a:p>
            <a:pPr marL="57799" marR="57799" algn="l" defTabSz="1295400">
              <a:spcBef>
                <a:spcPts val="400"/>
              </a:spcBef>
              <a:buClr>
                <a:srgbClr val="011993"/>
              </a:buClr>
              <a:buFont typeface="Wingdings"/>
              <a:defRPr sz="2000">
                <a:uFill>
                  <a:solidFill>
                    <a:srgbClr val="FFFFFF"/>
                  </a:solidFill>
                </a:uFill>
                <a:latin typeface="Arial"/>
                <a:ea typeface="Arial"/>
                <a:cs typeface="Arial"/>
                <a:sym typeface="Arial"/>
              </a:defRPr>
            </a:pPr>
            <a:endParaRPr/>
          </a:p>
          <a:p>
            <a:pPr marL="57799" marR="57799" algn="l" defTabSz="1295400">
              <a:spcBef>
                <a:spcPts val="400"/>
              </a:spcBef>
              <a:buClr>
                <a:srgbClr val="011993"/>
              </a:buClr>
              <a:buFont typeface="Wingdings"/>
              <a:defRPr sz="2000" b="1">
                <a:uFill>
                  <a:solidFill>
                    <a:srgbClr val="FFFFFF"/>
                  </a:solidFill>
                </a:uFill>
                <a:latin typeface="Arial"/>
                <a:ea typeface="Arial"/>
                <a:cs typeface="Arial"/>
                <a:sym typeface="Arial"/>
              </a:defRPr>
            </a:pPr>
            <a:r>
              <a:t>Therefore:  For each product, create a single ordered list called the Product Backlog—a list of Product Increment contributions called Product Backlog Items (PBIs), arranged in their expected delivery order. </a:t>
            </a:r>
            <a:r>
              <a:rPr b="0"/>
              <a:t>The Product Backlog details the Product Owner’s Vision for the product as informed by the expectations of all stakeholders, with each PBI describing a contribution to a deliverable Product Increment. …</a:t>
            </a:r>
          </a:p>
        </p:txBody>
      </p:sp>
      <p:pic>
        <p:nvPicPr>
          <p:cNvPr id="348" name="droppedImage.png" descr="droppedImage.png"/>
          <p:cNvPicPr>
            <a:picLocks noChangeAspect="1"/>
          </p:cNvPicPr>
          <p:nvPr/>
        </p:nvPicPr>
        <p:blipFill>
          <a:blip r:embed="rId2"/>
          <a:srcRect l="5633" t="2173" r="5766" b="4385"/>
          <a:stretch>
            <a:fillRect/>
          </a:stretch>
        </p:blipFill>
        <p:spPr>
          <a:xfrm>
            <a:off x="12039600" y="203200"/>
            <a:ext cx="798907" cy="1091758"/>
          </a:xfrm>
          <a:custGeom>
            <a:avLst/>
            <a:gdLst/>
            <a:ahLst/>
            <a:cxnLst>
              <a:cxn ang="0">
                <a:pos x="wd2" y="hd2"/>
              </a:cxn>
              <a:cxn ang="5400000">
                <a:pos x="wd2" y="hd2"/>
              </a:cxn>
              <a:cxn ang="10800000">
                <a:pos x="wd2" y="hd2"/>
              </a:cxn>
              <a:cxn ang="16200000">
                <a:pos x="wd2" y="hd2"/>
              </a:cxn>
            </a:cxnLst>
            <a:rect l="0" t="0" r="r" b="b"/>
            <a:pathLst>
              <a:path w="21275" h="21471" extrusionOk="0">
                <a:moveTo>
                  <a:pt x="4925" y="0"/>
                </a:moveTo>
                <a:cubicBezTo>
                  <a:pt x="4270" y="0"/>
                  <a:pt x="4058" y="126"/>
                  <a:pt x="4058" y="515"/>
                </a:cubicBezTo>
                <a:cubicBezTo>
                  <a:pt x="4058" y="908"/>
                  <a:pt x="4244" y="1013"/>
                  <a:pt x="4819" y="952"/>
                </a:cubicBezTo>
                <a:cubicBezTo>
                  <a:pt x="5943" y="834"/>
                  <a:pt x="6035" y="0"/>
                  <a:pt x="4925" y="0"/>
                </a:cubicBezTo>
                <a:close/>
                <a:moveTo>
                  <a:pt x="7631" y="0"/>
                </a:moveTo>
                <a:cubicBezTo>
                  <a:pt x="6976" y="0"/>
                  <a:pt x="6764" y="126"/>
                  <a:pt x="6764" y="515"/>
                </a:cubicBezTo>
                <a:cubicBezTo>
                  <a:pt x="6764" y="908"/>
                  <a:pt x="6950" y="1013"/>
                  <a:pt x="7525" y="952"/>
                </a:cubicBezTo>
                <a:cubicBezTo>
                  <a:pt x="8649" y="834"/>
                  <a:pt x="8741" y="0"/>
                  <a:pt x="7631" y="0"/>
                </a:cubicBezTo>
                <a:close/>
                <a:moveTo>
                  <a:pt x="2463" y="788"/>
                </a:moveTo>
                <a:cubicBezTo>
                  <a:pt x="2161" y="808"/>
                  <a:pt x="1839" y="986"/>
                  <a:pt x="1754" y="1311"/>
                </a:cubicBezTo>
                <a:cubicBezTo>
                  <a:pt x="1676" y="1611"/>
                  <a:pt x="1862" y="1748"/>
                  <a:pt x="2346" y="1748"/>
                </a:cubicBezTo>
                <a:cubicBezTo>
                  <a:pt x="2830" y="1748"/>
                  <a:pt x="3044" y="1591"/>
                  <a:pt x="3044" y="1233"/>
                </a:cubicBezTo>
                <a:cubicBezTo>
                  <a:pt x="3044" y="913"/>
                  <a:pt x="2764" y="769"/>
                  <a:pt x="2463" y="788"/>
                </a:cubicBezTo>
                <a:close/>
                <a:moveTo>
                  <a:pt x="10030" y="999"/>
                </a:moveTo>
                <a:cubicBezTo>
                  <a:pt x="9162" y="999"/>
                  <a:pt x="8773" y="1382"/>
                  <a:pt x="9057" y="1951"/>
                </a:cubicBezTo>
                <a:cubicBezTo>
                  <a:pt x="9326" y="2489"/>
                  <a:pt x="10638" y="2187"/>
                  <a:pt x="10759" y="1561"/>
                </a:cubicBezTo>
                <a:cubicBezTo>
                  <a:pt x="10846" y="1108"/>
                  <a:pt x="10708" y="999"/>
                  <a:pt x="10030" y="999"/>
                </a:cubicBezTo>
                <a:close/>
                <a:moveTo>
                  <a:pt x="750" y="2318"/>
                </a:moveTo>
                <a:cubicBezTo>
                  <a:pt x="532" y="2294"/>
                  <a:pt x="338" y="2420"/>
                  <a:pt x="338" y="2724"/>
                </a:cubicBezTo>
                <a:cubicBezTo>
                  <a:pt x="338" y="3031"/>
                  <a:pt x="553" y="3247"/>
                  <a:pt x="867" y="3247"/>
                </a:cubicBezTo>
                <a:cubicBezTo>
                  <a:pt x="1182" y="3247"/>
                  <a:pt x="1354" y="3080"/>
                  <a:pt x="1289" y="2833"/>
                </a:cubicBezTo>
                <a:cubicBezTo>
                  <a:pt x="1207" y="2520"/>
                  <a:pt x="969" y="2342"/>
                  <a:pt x="750" y="2318"/>
                </a:cubicBezTo>
                <a:close/>
                <a:moveTo>
                  <a:pt x="11351" y="2747"/>
                </a:moveTo>
                <a:cubicBezTo>
                  <a:pt x="10667" y="2747"/>
                  <a:pt x="10484" y="2874"/>
                  <a:pt x="10484" y="3333"/>
                </a:cubicBezTo>
                <a:cubicBezTo>
                  <a:pt x="10484" y="3653"/>
                  <a:pt x="10586" y="3994"/>
                  <a:pt x="10717" y="4090"/>
                </a:cubicBezTo>
                <a:cubicBezTo>
                  <a:pt x="11218" y="4460"/>
                  <a:pt x="12009" y="4089"/>
                  <a:pt x="12112" y="3434"/>
                </a:cubicBezTo>
                <a:cubicBezTo>
                  <a:pt x="12204" y="2845"/>
                  <a:pt x="12098" y="2747"/>
                  <a:pt x="11351" y="2747"/>
                </a:cubicBezTo>
                <a:close/>
                <a:moveTo>
                  <a:pt x="507" y="4246"/>
                </a:moveTo>
                <a:cubicBezTo>
                  <a:pt x="228" y="4246"/>
                  <a:pt x="0" y="4415"/>
                  <a:pt x="0" y="4621"/>
                </a:cubicBezTo>
                <a:cubicBezTo>
                  <a:pt x="0" y="4827"/>
                  <a:pt x="228" y="4995"/>
                  <a:pt x="507" y="4995"/>
                </a:cubicBezTo>
                <a:cubicBezTo>
                  <a:pt x="786" y="4995"/>
                  <a:pt x="1015" y="4827"/>
                  <a:pt x="1015" y="4621"/>
                </a:cubicBezTo>
                <a:cubicBezTo>
                  <a:pt x="1015" y="4415"/>
                  <a:pt x="786" y="4246"/>
                  <a:pt x="507" y="4246"/>
                </a:cubicBezTo>
                <a:close/>
                <a:moveTo>
                  <a:pt x="1015" y="5994"/>
                </a:moveTo>
                <a:cubicBezTo>
                  <a:pt x="829" y="5994"/>
                  <a:pt x="676" y="6163"/>
                  <a:pt x="676" y="6369"/>
                </a:cubicBezTo>
                <a:cubicBezTo>
                  <a:pt x="676" y="6575"/>
                  <a:pt x="829" y="6744"/>
                  <a:pt x="1015" y="6744"/>
                </a:cubicBezTo>
                <a:cubicBezTo>
                  <a:pt x="1201" y="6744"/>
                  <a:pt x="1353" y="6575"/>
                  <a:pt x="1353" y="6369"/>
                </a:cubicBezTo>
                <a:cubicBezTo>
                  <a:pt x="1353" y="6163"/>
                  <a:pt x="1201" y="5994"/>
                  <a:pt x="1015" y="5994"/>
                </a:cubicBezTo>
                <a:close/>
                <a:moveTo>
                  <a:pt x="2706" y="7493"/>
                </a:moveTo>
                <a:cubicBezTo>
                  <a:pt x="2520" y="7493"/>
                  <a:pt x="2367" y="7605"/>
                  <a:pt x="2367" y="7743"/>
                </a:cubicBezTo>
                <a:cubicBezTo>
                  <a:pt x="2367" y="7880"/>
                  <a:pt x="2520" y="7993"/>
                  <a:pt x="2706" y="7993"/>
                </a:cubicBezTo>
                <a:cubicBezTo>
                  <a:pt x="2892" y="7993"/>
                  <a:pt x="3044" y="7880"/>
                  <a:pt x="3044" y="7743"/>
                </a:cubicBezTo>
                <a:cubicBezTo>
                  <a:pt x="3044" y="7605"/>
                  <a:pt x="2892" y="7493"/>
                  <a:pt x="2706" y="7493"/>
                </a:cubicBezTo>
                <a:close/>
                <a:moveTo>
                  <a:pt x="12017" y="7813"/>
                </a:moveTo>
                <a:cubicBezTo>
                  <a:pt x="11847" y="7812"/>
                  <a:pt x="11669" y="7825"/>
                  <a:pt x="11488" y="7868"/>
                </a:cubicBezTo>
                <a:cubicBezTo>
                  <a:pt x="10834" y="8021"/>
                  <a:pt x="10528" y="9196"/>
                  <a:pt x="11044" y="9577"/>
                </a:cubicBezTo>
                <a:cubicBezTo>
                  <a:pt x="11412" y="9848"/>
                  <a:pt x="12689" y="9767"/>
                  <a:pt x="13126" y="9444"/>
                </a:cubicBezTo>
                <a:cubicBezTo>
                  <a:pt x="14017" y="8786"/>
                  <a:pt x="13203" y="7818"/>
                  <a:pt x="12017" y="7813"/>
                </a:cubicBezTo>
                <a:close/>
                <a:moveTo>
                  <a:pt x="4756" y="8242"/>
                </a:moveTo>
                <a:cubicBezTo>
                  <a:pt x="4559" y="8242"/>
                  <a:pt x="4397" y="8355"/>
                  <a:pt x="4397" y="8492"/>
                </a:cubicBezTo>
                <a:cubicBezTo>
                  <a:pt x="4397" y="8629"/>
                  <a:pt x="4463" y="8742"/>
                  <a:pt x="4545" y="8742"/>
                </a:cubicBezTo>
                <a:cubicBezTo>
                  <a:pt x="4627" y="8742"/>
                  <a:pt x="4789" y="8629"/>
                  <a:pt x="4904" y="8492"/>
                </a:cubicBezTo>
                <a:cubicBezTo>
                  <a:pt x="5019" y="8355"/>
                  <a:pt x="4953" y="8242"/>
                  <a:pt x="4756" y="8242"/>
                </a:cubicBezTo>
                <a:close/>
                <a:moveTo>
                  <a:pt x="8000" y="8242"/>
                </a:moveTo>
                <a:cubicBezTo>
                  <a:pt x="6525" y="8242"/>
                  <a:pt x="5912" y="9331"/>
                  <a:pt x="6954" y="10100"/>
                </a:cubicBezTo>
                <a:cubicBezTo>
                  <a:pt x="7247" y="10316"/>
                  <a:pt x="7695" y="10490"/>
                  <a:pt x="7948" y="10490"/>
                </a:cubicBezTo>
                <a:cubicBezTo>
                  <a:pt x="8481" y="10490"/>
                  <a:pt x="9470" y="9822"/>
                  <a:pt x="9470" y="9460"/>
                </a:cubicBezTo>
                <a:cubicBezTo>
                  <a:pt x="9470" y="8873"/>
                  <a:pt x="8709" y="8242"/>
                  <a:pt x="8000" y="8242"/>
                </a:cubicBezTo>
                <a:close/>
                <a:moveTo>
                  <a:pt x="16064" y="8867"/>
                </a:moveTo>
                <a:cubicBezTo>
                  <a:pt x="15019" y="8867"/>
                  <a:pt x="14613" y="9367"/>
                  <a:pt x="15018" y="10147"/>
                </a:cubicBezTo>
                <a:cubicBezTo>
                  <a:pt x="15143" y="10387"/>
                  <a:pt x="15554" y="10494"/>
                  <a:pt x="16149" y="10443"/>
                </a:cubicBezTo>
                <a:cubicBezTo>
                  <a:pt x="16935" y="10377"/>
                  <a:pt x="17079" y="10248"/>
                  <a:pt x="17079" y="9616"/>
                </a:cubicBezTo>
                <a:cubicBezTo>
                  <a:pt x="17079" y="8951"/>
                  <a:pt x="16961" y="8867"/>
                  <a:pt x="16064" y="8867"/>
                </a:cubicBezTo>
                <a:close/>
                <a:moveTo>
                  <a:pt x="4703" y="9991"/>
                </a:moveTo>
                <a:cubicBezTo>
                  <a:pt x="3285" y="9991"/>
                  <a:pt x="2557" y="11349"/>
                  <a:pt x="3572" y="12098"/>
                </a:cubicBezTo>
                <a:cubicBezTo>
                  <a:pt x="3865" y="12314"/>
                  <a:pt x="4389" y="12488"/>
                  <a:pt x="4735" y="12488"/>
                </a:cubicBezTo>
                <a:cubicBezTo>
                  <a:pt x="5506" y="12488"/>
                  <a:pt x="6426" y="11842"/>
                  <a:pt x="6426" y="11302"/>
                </a:cubicBezTo>
                <a:cubicBezTo>
                  <a:pt x="6426" y="10749"/>
                  <a:pt x="5427" y="9991"/>
                  <a:pt x="4703" y="9991"/>
                </a:cubicBezTo>
                <a:close/>
                <a:moveTo>
                  <a:pt x="19024" y="11037"/>
                </a:moveTo>
                <a:cubicBezTo>
                  <a:pt x="18193" y="10949"/>
                  <a:pt x="17715" y="11481"/>
                  <a:pt x="18051" y="12129"/>
                </a:cubicBezTo>
                <a:cubicBezTo>
                  <a:pt x="18174" y="12365"/>
                  <a:pt x="18566" y="12490"/>
                  <a:pt x="19024" y="12442"/>
                </a:cubicBezTo>
                <a:cubicBezTo>
                  <a:pt x="20107" y="12328"/>
                  <a:pt x="20107" y="11150"/>
                  <a:pt x="19024" y="11037"/>
                </a:cubicBezTo>
                <a:close/>
                <a:moveTo>
                  <a:pt x="2431" y="13191"/>
                </a:moveTo>
                <a:cubicBezTo>
                  <a:pt x="2101" y="13245"/>
                  <a:pt x="1805" y="13372"/>
                  <a:pt x="1606" y="13589"/>
                </a:cubicBezTo>
                <a:cubicBezTo>
                  <a:pt x="1224" y="14007"/>
                  <a:pt x="1303" y="14856"/>
                  <a:pt x="1754" y="15189"/>
                </a:cubicBezTo>
                <a:cubicBezTo>
                  <a:pt x="1978" y="15354"/>
                  <a:pt x="2560" y="15486"/>
                  <a:pt x="3044" y="15486"/>
                </a:cubicBezTo>
                <a:cubicBezTo>
                  <a:pt x="4124" y="15486"/>
                  <a:pt x="4735" y="15063"/>
                  <a:pt x="4735" y="14323"/>
                </a:cubicBezTo>
                <a:cubicBezTo>
                  <a:pt x="4735" y="13532"/>
                  <a:pt x="3421" y="13029"/>
                  <a:pt x="2431" y="13191"/>
                </a:cubicBezTo>
                <a:close/>
                <a:moveTo>
                  <a:pt x="20376" y="13784"/>
                </a:moveTo>
                <a:cubicBezTo>
                  <a:pt x="19468" y="13688"/>
                  <a:pt x="19013" y="14325"/>
                  <a:pt x="19615" y="14861"/>
                </a:cubicBezTo>
                <a:cubicBezTo>
                  <a:pt x="20094" y="15287"/>
                  <a:pt x="20281" y="15314"/>
                  <a:pt x="20915" y="15017"/>
                </a:cubicBezTo>
                <a:cubicBezTo>
                  <a:pt x="21600" y="14697"/>
                  <a:pt x="21243" y="13875"/>
                  <a:pt x="20376" y="13784"/>
                </a:cubicBezTo>
                <a:close/>
                <a:moveTo>
                  <a:pt x="19774" y="16656"/>
                </a:moveTo>
                <a:cubicBezTo>
                  <a:pt x="19287" y="16603"/>
                  <a:pt x="18829" y="16919"/>
                  <a:pt x="19045" y="17335"/>
                </a:cubicBezTo>
                <a:cubicBezTo>
                  <a:pt x="19282" y="17793"/>
                  <a:pt x="20142" y="17867"/>
                  <a:pt x="20482" y="17460"/>
                </a:cubicBezTo>
                <a:cubicBezTo>
                  <a:pt x="20608" y="17310"/>
                  <a:pt x="20504" y="17032"/>
                  <a:pt x="20250" y="16844"/>
                </a:cubicBezTo>
                <a:cubicBezTo>
                  <a:pt x="20103" y="16735"/>
                  <a:pt x="19936" y="16674"/>
                  <a:pt x="19774" y="16656"/>
                </a:cubicBezTo>
                <a:close/>
                <a:moveTo>
                  <a:pt x="17808" y="19279"/>
                </a:moveTo>
                <a:cubicBezTo>
                  <a:pt x="17435" y="19225"/>
                  <a:pt x="17248" y="19365"/>
                  <a:pt x="17248" y="19693"/>
                </a:cubicBezTo>
                <a:cubicBezTo>
                  <a:pt x="17248" y="20067"/>
                  <a:pt x="17412" y="20153"/>
                  <a:pt x="17935" y="20052"/>
                </a:cubicBezTo>
                <a:cubicBezTo>
                  <a:pt x="18728" y="19899"/>
                  <a:pt x="18645" y="19399"/>
                  <a:pt x="17808" y="19279"/>
                </a:cubicBezTo>
                <a:close/>
                <a:moveTo>
                  <a:pt x="14838" y="20598"/>
                </a:moveTo>
                <a:cubicBezTo>
                  <a:pt x="14710" y="20578"/>
                  <a:pt x="14587" y="20588"/>
                  <a:pt x="14479" y="20637"/>
                </a:cubicBezTo>
                <a:cubicBezTo>
                  <a:pt x="14331" y="20705"/>
                  <a:pt x="14204" y="20923"/>
                  <a:pt x="14204" y="21121"/>
                </a:cubicBezTo>
                <a:cubicBezTo>
                  <a:pt x="14204" y="21545"/>
                  <a:pt x="15074" y="21600"/>
                  <a:pt x="15409" y="21199"/>
                </a:cubicBezTo>
                <a:cubicBezTo>
                  <a:pt x="15600" y="20971"/>
                  <a:pt x="15223" y="20658"/>
                  <a:pt x="14838" y="20598"/>
                </a:cubicBezTo>
                <a:close/>
              </a:path>
            </a:pathLst>
          </a:custGeom>
          <a:ln w="12700">
            <a:miter lim="400000"/>
          </a:ln>
        </p:spPr>
      </p:pic>
      <p:sp>
        <p:nvSpPr>
          <p:cNvPr id="349" name="§ 54"/>
          <p:cNvSpPr/>
          <p:nvPr/>
        </p:nvSpPr>
        <p:spPr>
          <a:xfrm>
            <a:off x="8051062" y="394238"/>
            <a:ext cx="1451076" cy="1407270"/>
          </a:xfrm>
          <a:prstGeom prst="wedgeEllipseCallout">
            <a:avLst>
              <a:gd name="adj1" fmla="val -87821"/>
              <a:gd name="adj2" fmla="val 7509"/>
            </a:avLst>
          </a:prstGeom>
          <a:blipFill>
            <a:blip r:embed="rId3"/>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54</a:t>
            </a:r>
          </a:p>
        </p:txBody>
      </p:sp>
      <p:pic>
        <p:nvPicPr>
          <p:cNvPr id="350" name="Image" descr="Image"/>
          <p:cNvPicPr>
            <a:picLocks noChangeAspect="1"/>
          </p:cNvPicPr>
          <p:nvPr/>
        </p:nvPicPr>
        <p:blipFill>
          <a:blip r:embed="rId4"/>
          <a:stretch>
            <a:fillRect/>
          </a:stretch>
        </p:blipFill>
        <p:spPr>
          <a:xfrm>
            <a:off x="8491670" y="3157875"/>
            <a:ext cx="4179704" cy="2779504"/>
          </a:xfrm>
          <a:prstGeom prst="rect">
            <a:avLst/>
          </a:prstGeom>
          <a:ln w="12700">
            <a:miter lim="400000"/>
          </a:ln>
        </p:spPr>
      </p:pic>
      <p:sp>
        <p:nvSpPr>
          <p:cNvPr id="351" name="No user stories"/>
          <p:cNvSpPr txBox="1"/>
          <p:nvPr/>
        </p:nvSpPr>
        <p:spPr>
          <a:xfrm rot="19091913">
            <a:off x="7001993" y="7210580"/>
            <a:ext cx="335930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No user stories</a:t>
            </a:r>
          </a:p>
        </p:txBody>
      </p:sp>
      <p:sp>
        <p:nvSpPr>
          <p:cNvPr id="352" name="Contains Product Increments"/>
          <p:cNvSpPr txBox="1"/>
          <p:nvPr/>
        </p:nvSpPr>
        <p:spPr>
          <a:xfrm rot="19091913">
            <a:off x="7043320" y="6792769"/>
            <a:ext cx="637314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Contains Product Increments</a:t>
            </a:r>
          </a:p>
        </p:txBody>
      </p:sp>
      <p:sp>
        <p:nvSpPr>
          <p:cNvPr id="353" name="PBIs are not deliverables"/>
          <p:cNvSpPr txBox="1"/>
          <p:nvPr/>
        </p:nvSpPr>
        <p:spPr>
          <a:xfrm rot="19091913">
            <a:off x="8002886" y="7448073"/>
            <a:ext cx="5496256"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PBIs are not deliverables</a:t>
            </a:r>
          </a:p>
        </p:txBody>
      </p:sp>
      <p:pic>
        <p:nvPicPr>
          <p:cNvPr id="354" name="Line Shape" descr="Line Shape"/>
          <p:cNvPicPr>
            <a:picLocks/>
          </p:cNvPicPr>
          <p:nvPr/>
        </p:nvPicPr>
        <p:blipFill>
          <a:blip r:embed="rId5"/>
          <a:stretch>
            <a:fillRect/>
          </a:stretch>
        </p:blipFill>
        <p:spPr>
          <a:xfrm>
            <a:off x="4089586" y="6286294"/>
            <a:ext cx="4624948" cy="717329"/>
          </a:xfrm>
          <a:prstGeom prst="rect">
            <a:avLst/>
          </a:prstGeom>
        </p:spPr>
      </p:pic>
      <p:pic>
        <p:nvPicPr>
          <p:cNvPr id="356" name="Line Shape" descr="Line Shape"/>
          <p:cNvPicPr>
            <a:picLocks/>
          </p:cNvPicPr>
          <p:nvPr/>
        </p:nvPicPr>
        <p:blipFill>
          <a:blip r:embed="rId6"/>
          <a:stretch>
            <a:fillRect/>
          </a:stretch>
        </p:blipFill>
        <p:spPr>
          <a:xfrm>
            <a:off x="1488944" y="6959579"/>
            <a:ext cx="2351729" cy="68349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56"/>
                                        </p:tgtEl>
                                        <p:attrNameLst>
                                          <p:attrName>style.visibility</p:attrName>
                                        </p:attrNameLst>
                                      </p:cBhvr>
                                      <p:to>
                                        <p:strVal val="visible"/>
                                      </p:to>
                                    </p:set>
                                    <p:animEffect transition="in" filter="wipe(left)">
                                      <p:cBhvr>
                                        <p:cTn id="7" dur="1000"/>
                                        <p:tgtEl>
                                          <p:spTgt spid="356"/>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354"/>
                                        </p:tgtEl>
                                        <p:attrNameLst>
                                          <p:attrName>style.visibility</p:attrName>
                                        </p:attrNameLst>
                                      </p:cBhvr>
                                      <p:to>
                                        <p:strVal val="visible"/>
                                      </p:to>
                                    </p:set>
                                    <p:animEffect transition="in" filter="wipe(left)">
                                      <p:cBhvr>
                                        <p:cTn id="11" dur="1000"/>
                                        <p:tgtEl>
                                          <p:spTgt spid="354"/>
                                        </p:tgtEl>
                                      </p:cBhvr>
                                    </p:animEffect>
                                  </p:childTnLst>
                                </p:cTn>
                              </p:par>
                            </p:childTnLst>
                          </p:cTn>
                        </p:par>
                        <p:par>
                          <p:cTn id="12" fill="hold">
                            <p:stCondLst>
                              <p:cond delay="2000"/>
                            </p:stCondLst>
                            <p:childTnLst>
                              <p:par>
                                <p:cTn id="13" presetID="2" presetClass="entr" presetSubtype="2" fill="hold" grpId="3" nodeType="afterEffect">
                                  <p:stCondLst>
                                    <p:cond delay="2000"/>
                                  </p:stCondLst>
                                  <p:iterate>
                                    <p:tmAbs val="0"/>
                                  </p:iterate>
                                  <p:childTnLst>
                                    <p:set>
                                      <p:cBhvr>
                                        <p:cTn id="14" fill="hold"/>
                                        <p:tgtEl>
                                          <p:spTgt spid="351"/>
                                        </p:tgtEl>
                                        <p:attrNameLst>
                                          <p:attrName>style.visibility</p:attrName>
                                        </p:attrNameLst>
                                      </p:cBhvr>
                                      <p:to>
                                        <p:strVal val="visible"/>
                                      </p:to>
                                    </p:set>
                                    <p:anim calcmode="lin" valueType="num">
                                      <p:cBhvr>
                                        <p:cTn id="15" dur="1000" fill="hold"/>
                                        <p:tgtEl>
                                          <p:spTgt spid="351"/>
                                        </p:tgtEl>
                                        <p:attrNameLst>
                                          <p:attrName>ppt_x</p:attrName>
                                        </p:attrNameLst>
                                      </p:cBhvr>
                                      <p:tavLst>
                                        <p:tav tm="0">
                                          <p:val>
                                            <p:strVal val="1+#ppt_w/2"/>
                                          </p:val>
                                        </p:tav>
                                        <p:tav tm="100000">
                                          <p:val>
                                            <p:strVal val="#ppt_x"/>
                                          </p:val>
                                        </p:tav>
                                      </p:tavLst>
                                    </p:anim>
                                    <p:anim calcmode="lin" valueType="num">
                                      <p:cBhvr>
                                        <p:cTn id="16" dur="1000" fill="hold"/>
                                        <p:tgtEl>
                                          <p:spTgt spid="351"/>
                                        </p:tgtEl>
                                        <p:attrNameLst>
                                          <p:attrName>ppt_y</p:attrName>
                                        </p:attrNameLst>
                                      </p:cBhvr>
                                      <p:tavLst>
                                        <p:tav tm="0">
                                          <p:val>
                                            <p:strVal val="#ppt_y"/>
                                          </p:val>
                                        </p:tav>
                                        <p:tav tm="100000">
                                          <p:val>
                                            <p:strVal val="#ppt_y"/>
                                          </p:val>
                                        </p:tav>
                                      </p:tavLst>
                                    </p:anim>
                                  </p:childTnLst>
                                </p:cTn>
                              </p:par>
                            </p:childTnLst>
                          </p:cTn>
                        </p:par>
                        <p:par>
                          <p:cTn id="17" fill="hold">
                            <p:stCondLst>
                              <p:cond delay="5000"/>
                            </p:stCondLst>
                            <p:childTnLst>
                              <p:par>
                                <p:cTn id="18" presetID="2" presetClass="entr" presetSubtype="2" fill="hold" grpId="4" nodeType="afterEffect">
                                  <p:stCondLst>
                                    <p:cond delay="1200"/>
                                  </p:stCondLst>
                                  <p:iterate>
                                    <p:tmAbs val="0"/>
                                  </p:iterate>
                                  <p:childTnLst>
                                    <p:set>
                                      <p:cBhvr>
                                        <p:cTn id="19" fill="hold"/>
                                        <p:tgtEl>
                                          <p:spTgt spid="352"/>
                                        </p:tgtEl>
                                        <p:attrNameLst>
                                          <p:attrName>style.visibility</p:attrName>
                                        </p:attrNameLst>
                                      </p:cBhvr>
                                      <p:to>
                                        <p:strVal val="visible"/>
                                      </p:to>
                                    </p:set>
                                    <p:anim calcmode="lin" valueType="num">
                                      <p:cBhvr>
                                        <p:cTn id="20" dur="1000" fill="hold"/>
                                        <p:tgtEl>
                                          <p:spTgt spid="352"/>
                                        </p:tgtEl>
                                        <p:attrNameLst>
                                          <p:attrName>ppt_x</p:attrName>
                                        </p:attrNameLst>
                                      </p:cBhvr>
                                      <p:tavLst>
                                        <p:tav tm="0">
                                          <p:val>
                                            <p:strVal val="1+#ppt_w/2"/>
                                          </p:val>
                                        </p:tav>
                                        <p:tav tm="100000">
                                          <p:val>
                                            <p:strVal val="#ppt_x"/>
                                          </p:val>
                                        </p:tav>
                                      </p:tavLst>
                                    </p:anim>
                                    <p:anim calcmode="lin" valueType="num">
                                      <p:cBhvr>
                                        <p:cTn id="21" dur="1000" fill="hold"/>
                                        <p:tgtEl>
                                          <p:spTgt spid="352"/>
                                        </p:tgtEl>
                                        <p:attrNameLst>
                                          <p:attrName>ppt_y</p:attrName>
                                        </p:attrNameLst>
                                      </p:cBhvr>
                                      <p:tavLst>
                                        <p:tav tm="0">
                                          <p:val>
                                            <p:strVal val="#ppt_y"/>
                                          </p:val>
                                        </p:tav>
                                        <p:tav tm="100000">
                                          <p:val>
                                            <p:strVal val="#ppt_y"/>
                                          </p:val>
                                        </p:tav>
                                      </p:tavLst>
                                    </p:anim>
                                  </p:childTnLst>
                                </p:cTn>
                              </p:par>
                            </p:childTnLst>
                          </p:cTn>
                        </p:par>
                        <p:par>
                          <p:cTn id="22" fill="hold">
                            <p:stCondLst>
                              <p:cond delay="7200"/>
                            </p:stCondLst>
                            <p:childTnLst>
                              <p:par>
                                <p:cTn id="23" presetID="2" presetClass="entr" presetSubtype="2" fill="hold" grpId="5" nodeType="afterEffect">
                                  <p:stCondLst>
                                    <p:cond delay="1200"/>
                                  </p:stCondLst>
                                  <p:iterate>
                                    <p:tmAbs val="0"/>
                                  </p:iterate>
                                  <p:childTnLst>
                                    <p:set>
                                      <p:cBhvr>
                                        <p:cTn id="24" fill="hold"/>
                                        <p:tgtEl>
                                          <p:spTgt spid="353"/>
                                        </p:tgtEl>
                                        <p:attrNameLst>
                                          <p:attrName>style.visibility</p:attrName>
                                        </p:attrNameLst>
                                      </p:cBhvr>
                                      <p:to>
                                        <p:strVal val="visible"/>
                                      </p:to>
                                    </p:set>
                                    <p:anim calcmode="lin" valueType="num">
                                      <p:cBhvr>
                                        <p:cTn id="25" dur="1000" fill="hold"/>
                                        <p:tgtEl>
                                          <p:spTgt spid="353"/>
                                        </p:tgtEl>
                                        <p:attrNameLst>
                                          <p:attrName>ppt_x</p:attrName>
                                        </p:attrNameLst>
                                      </p:cBhvr>
                                      <p:tavLst>
                                        <p:tav tm="0">
                                          <p:val>
                                            <p:strVal val="1+#ppt_w/2"/>
                                          </p:val>
                                        </p:tav>
                                        <p:tav tm="100000">
                                          <p:val>
                                            <p:strVal val="#ppt_x"/>
                                          </p:val>
                                        </p:tav>
                                      </p:tavLst>
                                    </p:anim>
                                    <p:anim calcmode="lin" valueType="num">
                                      <p:cBhvr>
                                        <p:cTn id="26" dur="1000" fill="hold"/>
                                        <p:tgtEl>
                                          <p:spTgt spid="3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3" animBg="1" advAuto="0"/>
      <p:bldP spid="352" grpId="4" animBg="1" advAuto="0"/>
      <p:bldP spid="353" grpId="5" animBg="1" advAuto="0"/>
      <p:bldP spid="354" grpId="2" animBg="1" advAuto="0"/>
      <p:bldP spid="35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 name="2D Bar Chart"/>
          <p:cNvGraphicFramePr/>
          <p:nvPr/>
        </p:nvGraphicFramePr>
        <p:xfrm>
          <a:off x="1373956" y="2035425"/>
          <a:ext cx="11419584"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189" name="✅"/>
          <p:cNvSpPr txBox="1"/>
          <p:nvPr/>
        </p:nvSpPr>
        <p:spPr>
          <a:xfrm>
            <a:off x="8451543" y="6591493"/>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190" name="What is the goal of the Daily Scrum?"/>
          <p:cNvSpPr txBox="1"/>
          <p:nvPr/>
        </p:nvSpPr>
        <p:spPr>
          <a:xfrm>
            <a:off x="2319343" y="672847"/>
            <a:ext cx="7892365"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What is the goal of the Daily Scrum?</a:t>
            </a:r>
          </a:p>
        </p:txBody>
      </p:sp>
      <p:sp>
        <p:nvSpPr>
          <p:cNvPr id="191" name="76%"/>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76%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191"/>
                                        </p:tgtEl>
                                        <p:attrNameLst>
                                          <p:attrName>style.visibility</p:attrName>
                                        </p:attrNameLst>
                                      </p:cBhvr>
                                      <p:to>
                                        <p:strVal val="visible"/>
                                      </p:to>
                                    </p:set>
                                    <p:animEffect transition="in" filter="fade">
                                      <p:cBhvr>
                                        <p:cTn id="11" dur="10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animBg="1" advAuto="0"/>
      <p:bldP spid="191"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Birds of a Feather"/>
          <p:cNvSpPr txBox="1">
            <a:spLocks noGrp="1"/>
          </p:cNvSpPr>
          <p:nvPr>
            <p:ph type="title"/>
          </p:nvPr>
        </p:nvSpPr>
        <p:spPr>
          <a:xfrm>
            <a:off x="1270000" y="203200"/>
            <a:ext cx="10452100" cy="2540000"/>
          </a:xfrm>
          <a:prstGeom prst="rect">
            <a:avLst/>
          </a:prstGeom>
        </p:spPr>
        <p:txBody>
          <a:bodyPr/>
          <a:lstStyle>
            <a:lvl1pPr algn="l">
              <a:defRPr sz="5500" cap="small">
                <a:latin typeface="Arial Black"/>
                <a:ea typeface="Arial Black"/>
                <a:cs typeface="Arial Black"/>
                <a:sym typeface="Arial Black"/>
              </a:defRPr>
            </a:lvl1pPr>
          </a:lstStyle>
          <a:p>
            <a:r>
              <a:t>Birds of a Feather</a:t>
            </a:r>
          </a:p>
        </p:txBody>
      </p:sp>
      <p:sp>
        <p:nvSpPr>
          <p:cNvPr id="360" name="The main organizational structure should support interactions for product development…"/>
          <p:cNvSpPr txBox="1">
            <a:spLocks noGrp="1"/>
          </p:cNvSpPr>
          <p:nvPr>
            <p:ph type="body" sz="half" idx="1"/>
          </p:nvPr>
        </p:nvSpPr>
        <p:spPr>
          <a:xfrm>
            <a:off x="6159500" y="2616200"/>
            <a:ext cx="5689600" cy="5962200"/>
          </a:xfrm>
          <a:prstGeom prst="rect">
            <a:avLst/>
          </a:prstGeom>
        </p:spPr>
        <p:txBody>
          <a:bodyPr/>
          <a:lstStyle/>
          <a:p>
            <a:pPr>
              <a:buBlip>
                <a:blip r:embed="rId2"/>
              </a:buBlip>
              <a:defRPr sz="2600">
                <a:latin typeface="Arial"/>
                <a:ea typeface="Arial"/>
                <a:cs typeface="Arial"/>
                <a:sym typeface="Arial"/>
              </a:defRPr>
            </a:pPr>
            <a:r>
              <a:t>The main organizational structure should support interactions for product development</a:t>
            </a:r>
          </a:p>
          <a:p>
            <a:pPr>
              <a:buBlip>
                <a:blip r:embed="rId2"/>
              </a:buBlip>
              <a:defRPr sz="2600">
                <a:latin typeface="Arial"/>
                <a:ea typeface="Arial"/>
                <a:cs typeface="Arial"/>
                <a:sym typeface="Arial"/>
              </a:defRPr>
            </a:pPr>
            <a:r>
              <a:t>Core competencies are also important to success and often are not properly nurtured within the development structure</a:t>
            </a:r>
          </a:p>
          <a:p>
            <a:pPr>
              <a:buBlip>
                <a:blip r:embed="rId2"/>
              </a:buBlip>
              <a:defRPr sz="2600">
                <a:latin typeface="Arial"/>
                <a:ea typeface="Arial"/>
                <a:cs typeface="Arial"/>
                <a:sym typeface="Arial"/>
              </a:defRPr>
            </a:pPr>
            <a:r>
              <a:t>Therefore: Create a structure orthogonal to the development structure to support professional association and work</a:t>
            </a:r>
          </a:p>
        </p:txBody>
      </p:sp>
      <p:sp>
        <p:nvSpPr>
          <p:cNvPr id="361" name="P-3"/>
          <p:cNvSpPr txBox="1"/>
          <p:nvPr/>
        </p:nvSpPr>
        <p:spPr>
          <a:xfrm>
            <a:off x="12075474" y="9163050"/>
            <a:ext cx="72547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3200">
                <a:latin typeface="Chalkboard"/>
                <a:ea typeface="Chalkboard"/>
                <a:cs typeface="Chalkboard"/>
                <a:sym typeface="Chalkboard"/>
              </a:defRPr>
            </a:lvl1pPr>
          </a:lstStyle>
          <a:p>
            <a:r>
              <a:t>P-3</a:t>
            </a:r>
          </a:p>
        </p:txBody>
      </p:sp>
      <p:sp>
        <p:nvSpPr>
          <p:cNvPr id="362" name="§ 5"/>
          <p:cNvSpPr/>
          <p:nvPr/>
        </p:nvSpPr>
        <p:spPr>
          <a:xfrm>
            <a:off x="8731184" y="110828"/>
            <a:ext cx="1451075" cy="1407270"/>
          </a:xfrm>
          <a:prstGeom prst="wedgeEllipseCallout">
            <a:avLst>
              <a:gd name="adj1" fmla="val -67504"/>
              <a:gd name="adj2" fmla="val 50000"/>
            </a:avLst>
          </a:prstGeom>
          <a:blipFill>
            <a:blip r:embed="rId3"/>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5</a:t>
            </a:r>
          </a:p>
        </p:txBody>
      </p:sp>
      <p:pic>
        <p:nvPicPr>
          <p:cNvPr id="363" name="6708510563_86e3f2a485_o.jpg" descr="6708510563_86e3f2a485_o.jpg"/>
          <p:cNvPicPr>
            <a:picLocks noChangeAspect="1"/>
          </p:cNvPicPr>
          <p:nvPr/>
        </p:nvPicPr>
        <p:blipFill>
          <a:blip r:embed="rId4"/>
          <a:stretch>
            <a:fillRect/>
          </a:stretch>
        </p:blipFill>
        <p:spPr>
          <a:xfrm>
            <a:off x="755117" y="3255214"/>
            <a:ext cx="5402977" cy="36828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warming"/>
          <p:cNvSpPr txBox="1"/>
          <p:nvPr/>
        </p:nvSpPr>
        <p:spPr>
          <a:xfrm>
            <a:off x="647700" y="457200"/>
            <a:ext cx="8166100" cy="1562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l" defTabSz="1295400">
              <a:buClr>
                <a:srgbClr val="000000"/>
              </a:buClr>
              <a:buFont typeface="Arial Black"/>
              <a:defRPr sz="5500" cap="small">
                <a:uFill>
                  <a:solidFill>
                    <a:srgbClr val="FFFFFF"/>
                  </a:solidFill>
                </a:uFill>
                <a:latin typeface="Arial Black"/>
                <a:ea typeface="Arial Black"/>
                <a:cs typeface="Arial Black"/>
                <a:sym typeface="Arial Black"/>
              </a:defRPr>
            </a:lvl1pPr>
          </a:lstStyle>
          <a:p>
            <a:r>
              <a:t>Swarming</a:t>
            </a:r>
          </a:p>
        </p:txBody>
      </p:sp>
      <p:sp>
        <p:nvSpPr>
          <p:cNvPr id="366" name="... companies, teams, and individuals often fail to get things Done by working on too many things at once and not working together to help one another finish the highest priority Sprint Backlog Items. While it is the Product Owner’s responsibility to ord"/>
          <p:cNvSpPr txBox="1"/>
          <p:nvPr/>
        </p:nvSpPr>
        <p:spPr>
          <a:xfrm>
            <a:off x="546100" y="2006600"/>
            <a:ext cx="8902700" cy="4153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799" marR="57799" algn="l" defTabSz="1295400">
              <a:spcBef>
                <a:spcPts val="400"/>
              </a:spcBef>
              <a:buClr>
                <a:srgbClr val="011993"/>
              </a:buClr>
              <a:buFont typeface="Times New Roman"/>
              <a:defRPr sz="2000">
                <a:uFill>
                  <a:solidFill>
                    <a:srgbClr val="FFFFFF"/>
                  </a:solidFill>
                </a:uFill>
                <a:latin typeface="Arial"/>
                <a:ea typeface="Arial"/>
                <a:cs typeface="Arial"/>
                <a:sym typeface="Arial"/>
              </a:defRPr>
            </a:pPr>
            <a:r>
              <a:t>... companies, teams, and individuals often fail to get things </a:t>
            </a:r>
            <a:r>
              <a:rPr cap="small"/>
              <a:t>Done</a:t>
            </a:r>
            <a:r>
              <a:t> by working on too many things at once and not working together to help one another finish the highest priority </a:t>
            </a:r>
            <a:r>
              <a:rPr cap="small"/>
              <a:t>Sprint Backlog Item</a:t>
            </a:r>
            <a:r>
              <a:t>s. While it is the </a:t>
            </a:r>
            <a:r>
              <a:rPr cap="small"/>
              <a:t>Product Owner</a:t>
            </a:r>
            <a:r>
              <a:t>’s responsibility to order the product backlog to maximize value delivery, it is the responsibility of the </a:t>
            </a:r>
            <a:r>
              <a:rPr cap="small"/>
              <a:t>ScrumMaster</a:t>
            </a:r>
            <a:r>
              <a:t> and </a:t>
            </a:r>
            <a:r>
              <a:rPr cap="small"/>
              <a:t>Development Team </a:t>
            </a:r>
            <a:r>
              <a:t>to order the implementation of the </a:t>
            </a:r>
            <a:r>
              <a:rPr cap="small"/>
              <a:t>Sprint Backlog </a:t>
            </a:r>
            <a:r>
              <a:t>to maximize flow of production.</a:t>
            </a:r>
          </a:p>
          <a:p>
            <a:pPr marL="57799" marR="57799" defTabSz="1295400">
              <a:spcBef>
                <a:spcPts val="400"/>
              </a:spcBef>
              <a:buClr>
                <a:srgbClr val="011993"/>
              </a:buClr>
              <a:buFont typeface="Times New Roman"/>
              <a:defRPr sz="2000">
                <a:uFill>
                  <a:solidFill>
                    <a:srgbClr val="FFFFFF"/>
                  </a:solidFill>
                </a:uFill>
                <a:latin typeface="Times New Roman"/>
                <a:ea typeface="Times New Roman"/>
                <a:cs typeface="Times New Roman"/>
                <a:sym typeface="Times New Roman"/>
              </a:defRPr>
            </a:pPr>
            <a:r>
              <a:t>* * *</a:t>
            </a:r>
          </a:p>
          <a:p>
            <a:pPr marL="57799" marR="57799" algn="l" defTabSz="1295400">
              <a:spcBef>
                <a:spcPts val="1100"/>
              </a:spcBef>
              <a:buClr>
                <a:srgbClr val="011993"/>
              </a:buClr>
              <a:buFont typeface="Times New Roman"/>
              <a:defRPr sz="3400">
                <a:uFill>
                  <a:solidFill>
                    <a:srgbClr val="FFFFFF"/>
                  </a:solidFill>
                </a:uFill>
                <a:latin typeface="Arial"/>
                <a:ea typeface="Arial"/>
                <a:cs typeface="Arial"/>
                <a:sym typeface="Arial"/>
              </a:defRPr>
            </a:pPr>
            <a:r>
              <a:rPr sz="2000" b="1"/>
              <a:t>Working on too many things at once can radically reduce individual effectiveness, team velocity, or a enterprise well-being. It can cripple velocity and can sometimes reduce it to zero.</a:t>
            </a:r>
          </a:p>
          <a:p>
            <a:pPr marL="57799" marR="57799" algn="l" defTabSz="1295400">
              <a:buClr>
                <a:srgbClr val="011993"/>
              </a:buClr>
              <a:buFont typeface="Times New Roman"/>
              <a:defRPr sz="3400">
                <a:uFill>
                  <a:solidFill>
                    <a:srgbClr val="FFFFFF"/>
                  </a:solidFill>
                </a:uFill>
                <a:latin typeface="Arial"/>
                <a:ea typeface="Arial"/>
                <a:cs typeface="Arial"/>
                <a:sym typeface="Arial"/>
              </a:defRPr>
            </a:pPr>
            <a:r>
              <a:rPr sz="2000"/>
              <a:t>A team works on multiple items at once resulting in excessive work in process, low process efficiency and associated delays.</a:t>
            </a:r>
          </a:p>
        </p:txBody>
      </p:sp>
      <p:pic>
        <p:nvPicPr>
          <p:cNvPr id="367" name="droppedImage.png" descr="droppedImage.png"/>
          <p:cNvPicPr>
            <a:picLocks noChangeAspect="1"/>
          </p:cNvPicPr>
          <p:nvPr/>
        </p:nvPicPr>
        <p:blipFill>
          <a:blip r:embed="rId2"/>
          <a:srcRect l="5633" t="2173" r="5766" b="4385"/>
          <a:stretch>
            <a:fillRect/>
          </a:stretch>
        </p:blipFill>
        <p:spPr>
          <a:xfrm>
            <a:off x="12039600" y="203200"/>
            <a:ext cx="798907" cy="1091758"/>
          </a:xfrm>
          <a:custGeom>
            <a:avLst/>
            <a:gdLst/>
            <a:ahLst/>
            <a:cxnLst>
              <a:cxn ang="0">
                <a:pos x="wd2" y="hd2"/>
              </a:cxn>
              <a:cxn ang="5400000">
                <a:pos x="wd2" y="hd2"/>
              </a:cxn>
              <a:cxn ang="10800000">
                <a:pos x="wd2" y="hd2"/>
              </a:cxn>
              <a:cxn ang="16200000">
                <a:pos x="wd2" y="hd2"/>
              </a:cxn>
            </a:cxnLst>
            <a:rect l="0" t="0" r="r" b="b"/>
            <a:pathLst>
              <a:path w="21275" h="21471" extrusionOk="0">
                <a:moveTo>
                  <a:pt x="4925" y="0"/>
                </a:moveTo>
                <a:cubicBezTo>
                  <a:pt x="4270" y="0"/>
                  <a:pt x="4058" y="126"/>
                  <a:pt x="4058" y="515"/>
                </a:cubicBezTo>
                <a:cubicBezTo>
                  <a:pt x="4058" y="908"/>
                  <a:pt x="4244" y="1013"/>
                  <a:pt x="4819" y="952"/>
                </a:cubicBezTo>
                <a:cubicBezTo>
                  <a:pt x="5943" y="834"/>
                  <a:pt x="6035" y="0"/>
                  <a:pt x="4925" y="0"/>
                </a:cubicBezTo>
                <a:close/>
                <a:moveTo>
                  <a:pt x="7631" y="0"/>
                </a:moveTo>
                <a:cubicBezTo>
                  <a:pt x="6976" y="0"/>
                  <a:pt x="6764" y="126"/>
                  <a:pt x="6764" y="515"/>
                </a:cubicBezTo>
                <a:cubicBezTo>
                  <a:pt x="6764" y="908"/>
                  <a:pt x="6950" y="1013"/>
                  <a:pt x="7525" y="952"/>
                </a:cubicBezTo>
                <a:cubicBezTo>
                  <a:pt x="8649" y="834"/>
                  <a:pt x="8741" y="0"/>
                  <a:pt x="7631" y="0"/>
                </a:cubicBezTo>
                <a:close/>
                <a:moveTo>
                  <a:pt x="2463" y="788"/>
                </a:moveTo>
                <a:cubicBezTo>
                  <a:pt x="2161" y="808"/>
                  <a:pt x="1839" y="986"/>
                  <a:pt x="1754" y="1311"/>
                </a:cubicBezTo>
                <a:cubicBezTo>
                  <a:pt x="1676" y="1611"/>
                  <a:pt x="1862" y="1748"/>
                  <a:pt x="2346" y="1748"/>
                </a:cubicBezTo>
                <a:cubicBezTo>
                  <a:pt x="2830" y="1748"/>
                  <a:pt x="3044" y="1591"/>
                  <a:pt x="3044" y="1233"/>
                </a:cubicBezTo>
                <a:cubicBezTo>
                  <a:pt x="3044" y="913"/>
                  <a:pt x="2764" y="769"/>
                  <a:pt x="2463" y="788"/>
                </a:cubicBezTo>
                <a:close/>
                <a:moveTo>
                  <a:pt x="10030" y="999"/>
                </a:moveTo>
                <a:cubicBezTo>
                  <a:pt x="9162" y="999"/>
                  <a:pt x="8773" y="1382"/>
                  <a:pt x="9057" y="1951"/>
                </a:cubicBezTo>
                <a:cubicBezTo>
                  <a:pt x="9326" y="2489"/>
                  <a:pt x="10638" y="2187"/>
                  <a:pt x="10759" y="1561"/>
                </a:cubicBezTo>
                <a:cubicBezTo>
                  <a:pt x="10846" y="1108"/>
                  <a:pt x="10708" y="999"/>
                  <a:pt x="10030" y="999"/>
                </a:cubicBezTo>
                <a:close/>
                <a:moveTo>
                  <a:pt x="750" y="2318"/>
                </a:moveTo>
                <a:cubicBezTo>
                  <a:pt x="532" y="2294"/>
                  <a:pt x="338" y="2420"/>
                  <a:pt x="338" y="2724"/>
                </a:cubicBezTo>
                <a:cubicBezTo>
                  <a:pt x="338" y="3031"/>
                  <a:pt x="553" y="3247"/>
                  <a:pt x="867" y="3247"/>
                </a:cubicBezTo>
                <a:cubicBezTo>
                  <a:pt x="1182" y="3247"/>
                  <a:pt x="1354" y="3080"/>
                  <a:pt x="1289" y="2833"/>
                </a:cubicBezTo>
                <a:cubicBezTo>
                  <a:pt x="1207" y="2520"/>
                  <a:pt x="969" y="2342"/>
                  <a:pt x="750" y="2318"/>
                </a:cubicBezTo>
                <a:close/>
                <a:moveTo>
                  <a:pt x="11351" y="2747"/>
                </a:moveTo>
                <a:cubicBezTo>
                  <a:pt x="10667" y="2747"/>
                  <a:pt x="10484" y="2874"/>
                  <a:pt x="10484" y="3333"/>
                </a:cubicBezTo>
                <a:cubicBezTo>
                  <a:pt x="10484" y="3653"/>
                  <a:pt x="10586" y="3994"/>
                  <a:pt x="10717" y="4090"/>
                </a:cubicBezTo>
                <a:cubicBezTo>
                  <a:pt x="11218" y="4460"/>
                  <a:pt x="12009" y="4089"/>
                  <a:pt x="12112" y="3434"/>
                </a:cubicBezTo>
                <a:cubicBezTo>
                  <a:pt x="12204" y="2845"/>
                  <a:pt x="12098" y="2747"/>
                  <a:pt x="11351" y="2747"/>
                </a:cubicBezTo>
                <a:close/>
                <a:moveTo>
                  <a:pt x="507" y="4246"/>
                </a:moveTo>
                <a:cubicBezTo>
                  <a:pt x="228" y="4246"/>
                  <a:pt x="0" y="4415"/>
                  <a:pt x="0" y="4621"/>
                </a:cubicBezTo>
                <a:cubicBezTo>
                  <a:pt x="0" y="4827"/>
                  <a:pt x="228" y="4995"/>
                  <a:pt x="507" y="4995"/>
                </a:cubicBezTo>
                <a:cubicBezTo>
                  <a:pt x="786" y="4995"/>
                  <a:pt x="1015" y="4827"/>
                  <a:pt x="1015" y="4621"/>
                </a:cubicBezTo>
                <a:cubicBezTo>
                  <a:pt x="1015" y="4415"/>
                  <a:pt x="786" y="4246"/>
                  <a:pt x="507" y="4246"/>
                </a:cubicBezTo>
                <a:close/>
                <a:moveTo>
                  <a:pt x="1015" y="5994"/>
                </a:moveTo>
                <a:cubicBezTo>
                  <a:pt x="829" y="5994"/>
                  <a:pt x="676" y="6163"/>
                  <a:pt x="676" y="6369"/>
                </a:cubicBezTo>
                <a:cubicBezTo>
                  <a:pt x="676" y="6575"/>
                  <a:pt x="829" y="6744"/>
                  <a:pt x="1015" y="6744"/>
                </a:cubicBezTo>
                <a:cubicBezTo>
                  <a:pt x="1201" y="6744"/>
                  <a:pt x="1353" y="6575"/>
                  <a:pt x="1353" y="6369"/>
                </a:cubicBezTo>
                <a:cubicBezTo>
                  <a:pt x="1353" y="6163"/>
                  <a:pt x="1201" y="5994"/>
                  <a:pt x="1015" y="5994"/>
                </a:cubicBezTo>
                <a:close/>
                <a:moveTo>
                  <a:pt x="2706" y="7493"/>
                </a:moveTo>
                <a:cubicBezTo>
                  <a:pt x="2520" y="7493"/>
                  <a:pt x="2367" y="7605"/>
                  <a:pt x="2367" y="7743"/>
                </a:cubicBezTo>
                <a:cubicBezTo>
                  <a:pt x="2367" y="7880"/>
                  <a:pt x="2520" y="7993"/>
                  <a:pt x="2706" y="7993"/>
                </a:cubicBezTo>
                <a:cubicBezTo>
                  <a:pt x="2892" y="7993"/>
                  <a:pt x="3044" y="7880"/>
                  <a:pt x="3044" y="7743"/>
                </a:cubicBezTo>
                <a:cubicBezTo>
                  <a:pt x="3044" y="7605"/>
                  <a:pt x="2892" y="7493"/>
                  <a:pt x="2706" y="7493"/>
                </a:cubicBezTo>
                <a:close/>
                <a:moveTo>
                  <a:pt x="12017" y="7813"/>
                </a:moveTo>
                <a:cubicBezTo>
                  <a:pt x="11847" y="7812"/>
                  <a:pt x="11669" y="7825"/>
                  <a:pt x="11488" y="7868"/>
                </a:cubicBezTo>
                <a:cubicBezTo>
                  <a:pt x="10834" y="8021"/>
                  <a:pt x="10528" y="9196"/>
                  <a:pt x="11044" y="9577"/>
                </a:cubicBezTo>
                <a:cubicBezTo>
                  <a:pt x="11412" y="9848"/>
                  <a:pt x="12689" y="9767"/>
                  <a:pt x="13126" y="9444"/>
                </a:cubicBezTo>
                <a:cubicBezTo>
                  <a:pt x="14017" y="8786"/>
                  <a:pt x="13203" y="7818"/>
                  <a:pt x="12017" y="7813"/>
                </a:cubicBezTo>
                <a:close/>
                <a:moveTo>
                  <a:pt x="4756" y="8242"/>
                </a:moveTo>
                <a:cubicBezTo>
                  <a:pt x="4559" y="8242"/>
                  <a:pt x="4397" y="8355"/>
                  <a:pt x="4397" y="8492"/>
                </a:cubicBezTo>
                <a:cubicBezTo>
                  <a:pt x="4397" y="8629"/>
                  <a:pt x="4463" y="8742"/>
                  <a:pt x="4545" y="8742"/>
                </a:cubicBezTo>
                <a:cubicBezTo>
                  <a:pt x="4627" y="8742"/>
                  <a:pt x="4789" y="8629"/>
                  <a:pt x="4904" y="8492"/>
                </a:cubicBezTo>
                <a:cubicBezTo>
                  <a:pt x="5019" y="8355"/>
                  <a:pt x="4953" y="8242"/>
                  <a:pt x="4756" y="8242"/>
                </a:cubicBezTo>
                <a:close/>
                <a:moveTo>
                  <a:pt x="8000" y="8242"/>
                </a:moveTo>
                <a:cubicBezTo>
                  <a:pt x="6525" y="8242"/>
                  <a:pt x="5912" y="9331"/>
                  <a:pt x="6954" y="10100"/>
                </a:cubicBezTo>
                <a:cubicBezTo>
                  <a:pt x="7247" y="10316"/>
                  <a:pt x="7695" y="10490"/>
                  <a:pt x="7948" y="10490"/>
                </a:cubicBezTo>
                <a:cubicBezTo>
                  <a:pt x="8481" y="10490"/>
                  <a:pt x="9470" y="9822"/>
                  <a:pt x="9470" y="9460"/>
                </a:cubicBezTo>
                <a:cubicBezTo>
                  <a:pt x="9470" y="8873"/>
                  <a:pt x="8709" y="8242"/>
                  <a:pt x="8000" y="8242"/>
                </a:cubicBezTo>
                <a:close/>
                <a:moveTo>
                  <a:pt x="16064" y="8867"/>
                </a:moveTo>
                <a:cubicBezTo>
                  <a:pt x="15019" y="8867"/>
                  <a:pt x="14613" y="9367"/>
                  <a:pt x="15018" y="10147"/>
                </a:cubicBezTo>
                <a:cubicBezTo>
                  <a:pt x="15143" y="10387"/>
                  <a:pt x="15554" y="10494"/>
                  <a:pt x="16149" y="10443"/>
                </a:cubicBezTo>
                <a:cubicBezTo>
                  <a:pt x="16935" y="10377"/>
                  <a:pt x="17079" y="10248"/>
                  <a:pt x="17079" y="9616"/>
                </a:cubicBezTo>
                <a:cubicBezTo>
                  <a:pt x="17079" y="8951"/>
                  <a:pt x="16961" y="8867"/>
                  <a:pt x="16064" y="8867"/>
                </a:cubicBezTo>
                <a:close/>
                <a:moveTo>
                  <a:pt x="4703" y="9991"/>
                </a:moveTo>
                <a:cubicBezTo>
                  <a:pt x="3285" y="9991"/>
                  <a:pt x="2557" y="11349"/>
                  <a:pt x="3572" y="12098"/>
                </a:cubicBezTo>
                <a:cubicBezTo>
                  <a:pt x="3865" y="12314"/>
                  <a:pt x="4389" y="12488"/>
                  <a:pt x="4735" y="12488"/>
                </a:cubicBezTo>
                <a:cubicBezTo>
                  <a:pt x="5506" y="12488"/>
                  <a:pt x="6426" y="11842"/>
                  <a:pt x="6426" y="11302"/>
                </a:cubicBezTo>
                <a:cubicBezTo>
                  <a:pt x="6426" y="10749"/>
                  <a:pt x="5427" y="9991"/>
                  <a:pt x="4703" y="9991"/>
                </a:cubicBezTo>
                <a:close/>
                <a:moveTo>
                  <a:pt x="19024" y="11037"/>
                </a:moveTo>
                <a:cubicBezTo>
                  <a:pt x="18193" y="10949"/>
                  <a:pt x="17715" y="11481"/>
                  <a:pt x="18051" y="12129"/>
                </a:cubicBezTo>
                <a:cubicBezTo>
                  <a:pt x="18174" y="12365"/>
                  <a:pt x="18566" y="12490"/>
                  <a:pt x="19024" y="12442"/>
                </a:cubicBezTo>
                <a:cubicBezTo>
                  <a:pt x="20107" y="12328"/>
                  <a:pt x="20107" y="11150"/>
                  <a:pt x="19024" y="11037"/>
                </a:cubicBezTo>
                <a:close/>
                <a:moveTo>
                  <a:pt x="2431" y="13191"/>
                </a:moveTo>
                <a:cubicBezTo>
                  <a:pt x="2101" y="13245"/>
                  <a:pt x="1805" y="13372"/>
                  <a:pt x="1606" y="13589"/>
                </a:cubicBezTo>
                <a:cubicBezTo>
                  <a:pt x="1224" y="14007"/>
                  <a:pt x="1303" y="14856"/>
                  <a:pt x="1754" y="15189"/>
                </a:cubicBezTo>
                <a:cubicBezTo>
                  <a:pt x="1978" y="15354"/>
                  <a:pt x="2560" y="15486"/>
                  <a:pt x="3044" y="15486"/>
                </a:cubicBezTo>
                <a:cubicBezTo>
                  <a:pt x="4124" y="15486"/>
                  <a:pt x="4735" y="15063"/>
                  <a:pt x="4735" y="14323"/>
                </a:cubicBezTo>
                <a:cubicBezTo>
                  <a:pt x="4735" y="13532"/>
                  <a:pt x="3421" y="13029"/>
                  <a:pt x="2431" y="13191"/>
                </a:cubicBezTo>
                <a:close/>
                <a:moveTo>
                  <a:pt x="20376" y="13784"/>
                </a:moveTo>
                <a:cubicBezTo>
                  <a:pt x="19468" y="13688"/>
                  <a:pt x="19013" y="14325"/>
                  <a:pt x="19615" y="14861"/>
                </a:cubicBezTo>
                <a:cubicBezTo>
                  <a:pt x="20094" y="15287"/>
                  <a:pt x="20281" y="15314"/>
                  <a:pt x="20915" y="15017"/>
                </a:cubicBezTo>
                <a:cubicBezTo>
                  <a:pt x="21600" y="14697"/>
                  <a:pt x="21243" y="13875"/>
                  <a:pt x="20376" y="13784"/>
                </a:cubicBezTo>
                <a:close/>
                <a:moveTo>
                  <a:pt x="19774" y="16656"/>
                </a:moveTo>
                <a:cubicBezTo>
                  <a:pt x="19287" y="16603"/>
                  <a:pt x="18829" y="16919"/>
                  <a:pt x="19045" y="17335"/>
                </a:cubicBezTo>
                <a:cubicBezTo>
                  <a:pt x="19282" y="17793"/>
                  <a:pt x="20142" y="17867"/>
                  <a:pt x="20482" y="17460"/>
                </a:cubicBezTo>
                <a:cubicBezTo>
                  <a:pt x="20608" y="17310"/>
                  <a:pt x="20504" y="17032"/>
                  <a:pt x="20250" y="16844"/>
                </a:cubicBezTo>
                <a:cubicBezTo>
                  <a:pt x="20103" y="16735"/>
                  <a:pt x="19936" y="16674"/>
                  <a:pt x="19774" y="16656"/>
                </a:cubicBezTo>
                <a:close/>
                <a:moveTo>
                  <a:pt x="17808" y="19279"/>
                </a:moveTo>
                <a:cubicBezTo>
                  <a:pt x="17435" y="19225"/>
                  <a:pt x="17248" y="19365"/>
                  <a:pt x="17248" y="19693"/>
                </a:cubicBezTo>
                <a:cubicBezTo>
                  <a:pt x="17248" y="20067"/>
                  <a:pt x="17412" y="20153"/>
                  <a:pt x="17935" y="20052"/>
                </a:cubicBezTo>
                <a:cubicBezTo>
                  <a:pt x="18728" y="19899"/>
                  <a:pt x="18645" y="19399"/>
                  <a:pt x="17808" y="19279"/>
                </a:cubicBezTo>
                <a:close/>
                <a:moveTo>
                  <a:pt x="14838" y="20598"/>
                </a:moveTo>
                <a:cubicBezTo>
                  <a:pt x="14710" y="20578"/>
                  <a:pt x="14587" y="20588"/>
                  <a:pt x="14479" y="20637"/>
                </a:cubicBezTo>
                <a:cubicBezTo>
                  <a:pt x="14331" y="20705"/>
                  <a:pt x="14204" y="20923"/>
                  <a:pt x="14204" y="21121"/>
                </a:cubicBezTo>
                <a:cubicBezTo>
                  <a:pt x="14204" y="21545"/>
                  <a:pt x="15074" y="21600"/>
                  <a:pt x="15409" y="21199"/>
                </a:cubicBezTo>
                <a:cubicBezTo>
                  <a:pt x="15600" y="20971"/>
                  <a:pt x="15223" y="20658"/>
                  <a:pt x="14838" y="20598"/>
                </a:cubicBezTo>
                <a:close/>
              </a:path>
            </a:pathLst>
          </a:custGeom>
          <a:ln w="12700">
            <a:miter lim="400000"/>
          </a:ln>
        </p:spPr>
      </p:pic>
      <p:sp>
        <p:nvSpPr>
          <p:cNvPr id="368" name="§ 25"/>
          <p:cNvSpPr/>
          <p:nvPr/>
        </p:nvSpPr>
        <p:spPr>
          <a:xfrm>
            <a:off x="4891243" y="37080"/>
            <a:ext cx="1451075" cy="1407270"/>
          </a:xfrm>
          <a:prstGeom prst="wedgeEllipseCallout">
            <a:avLst>
              <a:gd name="adj1" fmla="val -67504"/>
              <a:gd name="adj2" fmla="val 50000"/>
            </a:avLst>
          </a:prstGeom>
          <a:blipFill>
            <a:blip r:embed="rId3"/>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25</a:t>
            </a:r>
          </a:p>
        </p:txBody>
      </p:sp>
      <p:pic>
        <p:nvPicPr>
          <p:cNvPr id="369" name="Image" descr="Image"/>
          <p:cNvPicPr>
            <a:picLocks noChangeAspect="1"/>
          </p:cNvPicPr>
          <p:nvPr/>
        </p:nvPicPr>
        <p:blipFill>
          <a:blip r:embed="rId4"/>
          <a:stretch>
            <a:fillRect/>
          </a:stretch>
        </p:blipFill>
        <p:spPr>
          <a:xfrm>
            <a:off x="9580579" y="2013056"/>
            <a:ext cx="3086101" cy="4140201"/>
          </a:xfrm>
          <a:prstGeom prst="rect">
            <a:avLst/>
          </a:prstGeom>
          <a:ln w="12700">
            <a:miter lim="400000"/>
          </a:ln>
        </p:spPr>
      </p:pic>
      <p:sp>
        <p:nvSpPr>
          <p:cNvPr id="370" name="Therefore:…"/>
          <p:cNvSpPr txBox="1"/>
          <p:nvPr/>
        </p:nvSpPr>
        <p:spPr>
          <a:xfrm>
            <a:off x="518952" y="6345823"/>
            <a:ext cx="12015513" cy="2565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799" marR="57799" algn="l" defTabSz="1295400">
              <a:spcBef>
                <a:spcPts val="400"/>
              </a:spcBef>
              <a:buClr>
                <a:srgbClr val="011993"/>
              </a:buClr>
              <a:buFont typeface="Times New Roman"/>
              <a:defRPr sz="2000" b="1">
                <a:uFill>
                  <a:solidFill>
                    <a:srgbClr val="FFFFFF"/>
                  </a:solidFill>
                </a:uFill>
                <a:latin typeface="Arial"/>
                <a:ea typeface="Arial"/>
                <a:cs typeface="Arial"/>
                <a:sym typeface="Arial"/>
              </a:defRPr>
            </a:pPr>
            <a:r>
              <a:t>Therefore:</a:t>
            </a:r>
          </a:p>
          <a:p>
            <a:pPr marL="57799" marR="57799" algn="l" defTabSz="1295400">
              <a:spcBef>
                <a:spcPts val="400"/>
              </a:spcBef>
              <a:buClr>
                <a:srgbClr val="011993"/>
              </a:buClr>
              <a:buFont typeface="Times New Roman"/>
              <a:defRPr sz="2000" b="1">
                <a:uFill>
                  <a:solidFill>
                    <a:srgbClr val="FFFFFF"/>
                  </a:solidFill>
                </a:uFill>
                <a:latin typeface="Arial"/>
                <a:ea typeface="Arial"/>
                <a:cs typeface="Arial"/>
                <a:sym typeface="Arial"/>
              </a:defRPr>
            </a:pPr>
            <a:r>
              <a:t>Focus maximum team effort on one item in the </a:t>
            </a:r>
            <a:r>
              <a:rPr cap="small"/>
              <a:t>Sprint Backlog</a:t>
            </a:r>
            <a:r>
              <a:t> and get it done as soon as possible. Whoever takes this item is Captain of the team. Everyone must help the Captain if they can and no one can interrupt the Captain. As soon as the Captain is Done, whoever takes responsibility for the next priority backlog item is Captain.</a:t>
            </a:r>
          </a:p>
          <a:p>
            <a:pPr marL="57799" marR="57799" algn="l" defTabSz="1295400">
              <a:spcBef>
                <a:spcPts val="400"/>
              </a:spcBef>
              <a:buClr>
                <a:srgbClr val="011993"/>
              </a:buClr>
              <a:buFont typeface="Times New Roman"/>
              <a:defRPr sz="2000" b="1">
                <a:uFill>
                  <a:solidFill>
                    <a:srgbClr val="FFFFFF"/>
                  </a:solidFill>
                </a:uFill>
                <a:latin typeface="Arial"/>
                <a:ea typeface="Arial"/>
                <a:cs typeface="Arial"/>
                <a:sym typeface="Arial"/>
              </a:defRPr>
            </a:pPr>
            <a:endParaRPr/>
          </a:p>
          <a:p>
            <a:pPr marL="57799" marR="57799" algn="l" defTabSz="1295400">
              <a:spcBef>
                <a:spcPts val="100"/>
              </a:spcBef>
              <a:buClr>
                <a:srgbClr val="011993"/>
              </a:buClr>
              <a:buFont typeface="Times New Roman"/>
              <a:defRPr sz="2000">
                <a:uFill>
                  <a:solidFill>
                    <a:srgbClr val="FFFFFF"/>
                  </a:solidFill>
                </a:uFill>
                <a:latin typeface="Arial"/>
                <a:ea typeface="Arial"/>
                <a:cs typeface="Arial"/>
                <a:sym typeface="Arial"/>
              </a:defRPr>
            </a:pPr>
            <a:r>
              <a:t>Implementing this pattern moves the team toward one-piece continuous flow. Toyota demonstrated that this optimizes production capacity…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Good Housekeeping"/>
          <p:cNvSpPr txBox="1">
            <a:spLocks noGrp="1"/>
          </p:cNvSpPr>
          <p:nvPr>
            <p:ph type="title"/>
          </p:nvPr>
        </p:nvSpPr>
        <p:spPr>
          <a:prstGeom prst="rect">
            <a:avLst/>
          </a:prstGeom>
        </p:spPr>
        <p:txBody>
          <a:bodyPr/>
          <a:lstStyle>
            <a:lvl1pPr>
              <a:defRPr u="sng" cap="small">
                <a:hlinkClick r:id="rId2"/>
              </a:defRPr>
            </a:lvl1pPr>
          </a:lstStyle>
          <a:p>
            <a:pPr>
              <a:defRPr u="none"/>
            </a:pPr>
            <a:r>
              <a:rPr u="sng">
                <a:hlinkClick r:id="rId2"/>
              </a:rPr>
              <a:t>Good Housekeeping</a:t>
            </a:r>
          </a:p>
        </p:txBody>
      </p:sp>
      <p:sp>
        <p:nvSpPr>
          <p:cNvPr id="373" name="Velocity is limited because a team spends time dealing with too many bugs.…"/>
          <p:cNvSpPr txBox="1">
            <a:spLocks noGrp="1"/>
          </p:cNvSpPr>
          <p:nvPr>
            <p:ph type="body" sz="half" idx="1"/>
          </p:nvPr>
        </p:nvSpPr>
        <p:spPr>
          <a:xfrm>
            <a:off x="952500" y="2590800"/>
            <a:ext cx="7736384" cy="6286500"/>
          </a:xfrm>
          <a:prstGeom prst="rect">
            <a:avLst/>
          </a:prstGeom>
        </p:spPr>
        <p:txBody>
          <a:bodyPr/>
          <a:lstStyle/>
          <a:p>
            <a:pPr marL="370331" indent="-370331" defTabSz="473201">
              <a:spcBef>
                <a:spcPts val="3400"/>
              </a:spcBef>
              <a:defRPr sz="3078"/>
            </a:pPr>
            <a:r>
              <a:t>Velocity is limited because a team spends time dealing with too many bugs.</a:t>
            </a:r>
          </a:p>
          <a:p>
            <a:pPr marL="370331" indent="-370331" defTabSz="473201">
              <a:spcBef>
                <a:spcPts val="3400"/>
              </a:spcBef>
              <a:defRPr sz="3078"/>
            </a:pPr>
            <a:r>
              <a:t>However, keeping a bug list causes numerous problems… In short, deferring the fixing of bugs until later is borrowing against your future velocity.</a:t>
            </a:r>
          </a:p>
          <a:p>
            <a:pPr marL="370331" indent="-370331" defTabSz="473201">
              <a:spcBef>
                <a:spcPts val="3400"/>
              </a:spcBef>
              <a:defRPr sz="3078"/>
            </a:pPr>
            <a:r>
              <a:t>Therefore:</a:t>
            </a:r>
          </a:p>
          <a:p>
            <a:pPr marL="370331" indent="-370331" defTabSz="473201">
              <a:spcBef>
                <a:spcPts val="3400"/>
              </a:spcBef>
              <a:defRPr sz="3078"/>
            </a:pPr>
            <a:r>
              <a:t>Fix all bugs in less than a day. Aim to have a completely clean base of code at the end of every day.</a:t>
            </a:r>
          </a:p>
        </p:txBody>
      </p:sp>
      <p:pic>
        <p:nvPicPr>
          <p:cNvPr id="374" name="Image" descr="Image"/>
          <p:cNvPicPr>
            <a:picLocks noChangeAspect="1"/>
          </p:cNvPicPr>
          <p:nvPr/>
        </p:nvPicPr>
        <p:blipFill>
          <a:blip r:embed="rId3"/>
          <a:srcRect l="4888" t="17854" r="4493" b="8818"/>
          <a:stretch>
            <a:fillRect/>
          </a:stretch>
        </p:blipFill>
        <p:spPr>
          <a:xfrm>
            <a:off x="9166577" y="4494391"/>
            <a:ext cx="2301700" cy="1219940"/>
          </a:xfrm>
          <a:custGeom>
            <a:avLst/>
            <a:gdLst/>
            <a:ahLst/>
            <a:cxnLst>
              <a:cxn ang="0">
                <a:pos x="wd2" y="hd2"/>
              </a:cxn>
              <a:cxn ang="5400000">
                <a:pos x="wd2" y="hd2"/>
              </a:cxn>
              <a:cxn ang="10800000">
                <a:pos x="wd2" y="hd2"/>
              </a:cxn>
              <a:cxn ang="16200000">
                <a:pos x="wd2" y="hd2"/>
              </a:cxn>
            </a:cxnLst>
            <a:rect l="0" t="0" r="r" b="b"/>
            <a:pathLst>
              <a:path w="21558" h="21577" extrusionOk="0">
                <a:moveTo>
                  <a:pt x="13990" y="2"/>
                </a:moveTo>
                <a:cubicBezTo>
                  <a:pt x="13855" y="35"/>
                  <a:pt x="13572" y="452"/>
                  <a:pt x="13458" y="851"/>
                </a:cubicBezTo>
                <a:cubicBezTo>
                  <a:pt x="13418" y="994"/>
                  <a:pt x="13427" y="1005"/>
                  <a:pt x="13418" y="1062"/>
                </a:cubicBezTo>
                <a:cubicBezTo>
                  <a:pt x="13471" y="1074"/>
                  <a:pt x="13574" y="987"/>
                  <a:pt x="13741" y="746"/>
                </a:cubicBezTo>
                <a:cubicBezTo>
                  <a:pt x="13746" y="738"/>
                  <a:pt x="13751" y="739"/>
                  <a:pt x="13756" y="732"/>
                </a:cubicBezTo>
                <a:cubicBezTo>
                  <a:pt x="13926" y="483"/>
                  <a:pt x="14064" y="220"/>
                  <a:pt x="14064" y="114"/>
                </a:cubicBezTo>
                <a:cubicBezTo>
                  <a:pt x="14064" y="27"/>
                  <a:pt x="14035" y="-9"/>
                  <a:pt x="13990" y="2"/>
                </a:cubicBezTo>
                <a:close/>
                <a:moveTo>
                  <a:pt x="10801" y="486"/>
                </a:moveTo>
                <a:cubicBezTo>
                  <a:pt x="10595" y="467"/>
                  <a:pt x="10380" y="465"/>
                  <a:pt x="9923" y="500"/>
                </a:cubicBezTo>
                <a:cubicBezTo>
                  <a:pt x="9241" y="553"/>
                  <a:pt x="8541" y="687"/>
                  <a:pt x="8325" y="802"/>
                </a:cubicBezTo>
                <a:cubicBezTo>
                  <a:pt x="8320" y="805"/>
                  <a:pt x="8300" y="806"/>
                  <a:pt x="8295" y="809"/>
                </a:cubicBezTo>
                <a:cubicBezTo>
                  <a:pt x="8287" y="814"/>
                  <a:pt x="8281" y="819"/>
                  <a:pt x="8273" y="823"/>
                </a:cubicBezTo>
                <a:cubicBezTo>
                  <a:pt x="7365" y="1361"/>
                  <a:pt x="6393" y="1688"/>
                  <a:pt x="6288" y="1490"/>
                </a:cubicBezTo>
                <a:cubicBezTo>
                  <a:pt x="6217" y="1357"/>
                  <a:pt x="5999" y="1542"/>
                  <a:pt x="5701" y="1989"/>
                </a:cubicBezTo>
                <a:lnTo>
                  <a:pt x="5225" y="2698"/>
                </a:lnTo>
                <a:lnTo>
                  <a:pt x="4675" y="2115"/>
                </a:lnTo>
                <a:cubicBezTo>
                  <a:pt x="4137" y="1548"/>
                  <a:pt x="4116" y="1546"/>
                  <a:pt x="3853" y="1946"/>
                </a:cubicBezTo>
                <a:cubicBezTo>
                  <a:pt x="3852" y="1949"/>
                  <a:pt x="3851" y="1951"/>
                  <a:pt x="3850" y="1953"/>
                </a:cubicBezTo>
                <a:cubicBezTo>
                  <a:pt x="3833" y="1988"/>
                  <a:pt x="3826" y="2032"/>
                  <a:pt x="3805" y="2059"/>
                </a:cubicBezTo>
                <a:cubicBezTo>
                  <a:pt x="3803" y="2062"/>
                  <a:pt x="3800" y="2063"/>
                  <a:pt x="3798" y="2066"/>
                </a:cubicBezTo>
                <a:cubicBezTo>
                  <a:pt x="3688" y="2269"/>
                  <a:pt x="3616" y="2485"/>
                  <a:pt x="3649" y="2585"/>
                </a:cubicBezTo>
                <a:cubicBezTo>
                  <a:pt x="3658" y="2613"/>
                  <a:pt x="3641" y="2665"/>
                  <a:pt x="3638" y="2705"/>
                </a:cubicBezTo>
                <a:cubicBezTo>
                  <a:pt x="3640" y="2745"/>
                  <a:pt x="3639" y="2794"/>
                  <a:pt x="3627" y="2831"/>
                </a:cubicBezTo>
                <a:cubicBezTo>
                  <a:pt x="3594" y="2933"/>
                  <a:pt x="3538" y="3038"/>
                  <a:pt x="3467" y="3133"/>
                </a:cubicBezTo>
                <a:cubicBezTo>
                  <a:pt x="3328" y="3317"/>
                  <a:pt x="3246" y="3568"/>
                  <a:pt x="3285" y="3687"/>
                </a:cubicBezTo>
                <a:cubicBezTo>
                  <a:pt x="3361" y="3919"/>
                  <a:pt x="3009" y="4786"/>
                  <a:pt x="2645" y="5477"/>
                </a:cubicBezTo>
                <a:cubicBezTo>
                  <a:pt x="2642" y="5484"/>
                  <a:pt x="2641" y="5492"/>
                  <a:pt x="2638" y="5498"/>
                </a:cubicBezTo>
                <a:cubicBezTo>
                  <a:pt x="2635" y="5503"/>
                  <a:pt x="2633" y="5508"/>
                  <a:pt x="2630" y="5512"/>
                </a:cubicBezTo>
                <a:cubicBezTo>
                  <a:pt x="2628" y="5517"/>
                  <a:pt x="2626" y="5521"/>
                  <a:pt x="2623" y="5526"/>
                </a:cubicBezTo>
                <a:cubicBezTo>
                  <a:pt x="2550" y="5662"/>
                  <a:pt x="2477" y="5816"/>
                  <a:pt x="2407" y="5927"/>
                </a:cubicBezTo>
                <a:cubicBezTo>
                  <a:pt x="2406" y="5930"/>
                  <a:pt x="2402" y="5931"/>
                  <a:pt x="2400" y="5934"/>
                </a:cubicBezTo>
                <a:cubicBezTo>
                  <a:pt x="2394" y="5943"/>
                  <a:pt x="2388" y="5959"/>
                  <a:pt x="2381" y="5969"/>
                </a:cubicBezTo>
                <a:cubicBezTo>
                  <a:pt x="2366" y="5992"/>
                  <a:pt x="2352" y="5991"/>
                  <a:pt x="2337" y="6011"/>
                </a:cubicBezTo>
                <a:cubicBezTo>
                  <a:pt x="2226" y="6170"/>
                  <a:pt x="2116" y="6320"/>
                  <a:pt x="2043" y="6348"/>
                </a:cubicBezTo>
                <a:cubicBezTo>
                  <a:pt x="1804" y="6438"/>
                  <a:pt x="1732" y="6575"/>
                  <a:pt x="1783" y="6825"/>
                </a:cubicBezTo>
                <a:cubicBezTo>
                  <a:pt x="1811" y="6965"/>
                  <a:pt x="1758" y="7153"/>
                  <a:pt x="1675" y="7359"/>
                </a:cubicBezTo>
                <a:cubicBezTo>
                  <a:pt x="1628" y="7475"/>
                  <a:pt x="1583" y="7592"/>
                  <a:pt x="1504" y="7717"/>
                </a:cubicBezTo>
                <a:cubicBezTo>
                  <a:pt x="1313" y="8017"/>
                  <a:pt x="1265" y="8163"/>
                  <a:pt x="1396" y="8040"/>
                </a:cubicBezTo>
                <a:cubicBezTo>
                  <a:pt x="1503" y="7940"/>
                  <a:pt x="1650" y="7696"/>
                  <a:pt x="1772" y="7478"/>
                </a:cubicBezTo>
                <a:cubicBezTo>
                  <a:pt x="1807" y="7414"/>
                  <a:pt x="1890" y="7310"/>
                  <a:pt x="1909" y="7260"/>
                </a:cubicBezTo>
                <a:cubicBezTo>
                  <a:pt x="1996" y="7041"/>
                  <a:pt x="2130" y="6883"/>
                  <a:pt x="2207" y="6909"/>
                </a:cubicBezTo>
                <a:cubicBezTo>
                  <a:pt x="2244" y="6922"/>
                  <a:pt x="2351" y="6873"/>
                  <a:pt x="2419" y="6860"/>
                </a:cubicBezTo>
                <a:cubicBezTo>
                  <a:pt x="2599" y="6843"/>
                  <a:pt x="3061" y="6556"/>
                  <a:pt x="3474" y="6207"/>
                </a:cubicBezTo>
                <a:cubicBezTo>
                  <a:pt x="3552" y="6142"/>
                  <a:pt x="3559" y="6155"/>
                  <a:pt x="3623" y="6102"/>
                </a:cubicBezTo>
                <a:cubicBezTo>
                  <a:pt x="3717" y="6014"/>
                  <a:pt x="3766" y="5947"/>
                  <a:pt x="3872" y="5863"/>
                </a:cubicBezTo>
                <a:cubicBezTo>
                  <a:pt x="4150" y="5644"/>
                  <a:pt x="4261" y="5594"/>
                  <a:pt x="4422" y="5779"/>
                </a:cubicBezTo>
                <a:cubicBezTo>
                  <a:pt x="4472" y="5820"/>
                  <a:pt x="4524" y="5862"/>
                  <a:pt x="4589" y="5934"/>
                </a:cubicBezTo>
                <a:cubicBezTo>
                  <a:pt x="4877" y="6248"/>
                  <a:pt x="5056" y="6596"/>
                  <a:pt x="5139" y="6944"/>
                </a:cubicBezTo>
                <a:lnTo>
                  <a:pt x="5232" y="7106"/>
                </a:lnTo>
                <a:lnTo>
                  <a:pt x="5195" y="7309"/>
                </a:lnTo>
                <a:cubicBezTo>
                  <a:pt x="5199" y="7473"/>
                  <a:pt x="5181" y="7635"/>
                  <a:pt x="5136" y="7794"/>
                </a:cubicBezTo>
                <a:cubicBezTo>
                  <a:pt x="4951" y="8447"/>
                  <a:pt x="5055" y="11814"/>
                  <a:pt x="5299" y="13080"/>
                </a:cubicBezTo>
                <a:cubicBezTo>
                  <a:pt x="5429" y="13751"/>
                  <a:pt x="5445" y="14082"/>
                  <a:pt x="5351" y="14259"/>
                </a:cubicBezTo>
                <a:cubicBezTo>
                  <a:pt x="5322" y="14314"/>
                  <a:pt x="5325" y="14375"/>
                  <a:pt x="5318" y="14434"/>
                </a:cubicBezTo>
                <a:cubicBezTo>
                  <a:pt x="5313" y="14491"/>
                  <a:pt x="5314" y="14542"/>
                  <a:pt x="5314" y="14596"/>
                </a:cubicBezTo>
                <a:cubicBezTo>
                  <a:pt x="5331" y="14690"/>
                  <a:pt x="5357" y="14791"/>
                  <a:pt x="5418" y="14919"/>
                </a:cubicBezTo>
                <a:cubicBezTo>
                  <a:pt x="5738" y="15587"/>
                  <a:pt x="5676" y="16503"/>
                  <a:pt x="5292" y="16779"/>
                </a:cubicBezTo>
                <a:cubicBezTo>
                  <a:pt x="4639" y="17248"/>
                  <a:pt x="4195" y="17706"/>
                  <a:pt x="3898" y="18225"/>
                </a:cubicBezTo>
                <a:cubicBezTo>
                  <a:pt x="3597" y="18752"/>
                  <a:pt x="3598" y="18761"/>
                  <a:pt x="3805" y="19545"/>
                </a:cubicBezTo>
                <a:cubicBezTo>
                  <a:pt x="4108" y="20692"/>
                  <a:pt x="4615" y="20964"/>
                  <a:pt x="7485" y="21517"/>
                </a:cubicBezTo>
                <a:cubicBezTo>
                  <a:pt x="7704" y="21530"/>
                  <a:pt x="7892" y="21554"/>
                  <a:pt x="8113" y="21566"/>
                </a:cubicBezTo>
                <a:cubicBezTo>
                  <a:pt x="9210" y="21591"/>
                  <a:pt x="10547" y="21571"/>
                  <a:pt x="11841" y="21545"/>
                </a:cubicBezTo>
                <a:cubicBezTo>
                  <a:pt x="12437" y="21521"/>
                  <a:pt x="12961" y="21493"/>
                  <a:pt x="13492" y="21461"/>
                </a:cubicBezTo>
                <a:cubicBezTo>
                  <a:pt x="14424" y="21385"/>
                  <a:pt x="15248" y="21284"/>
                  <a:pt x="15927" y="21152"/>
                </a:cubicBezTo>
                <a:cubicBezTo>
                  <a:pt x="16240" y="21041"/>
                  <a:pt x="16603" y="20907"/>
                  <a:pt x="16934" y="20808"/>
                </a:cubicBezTo>
                <a:cubicBezTo>
                  <a:pt x="17819" y="20543"/>
                  <a:pt x="19041" y="19583"/>
                  <a:pt x="19146" y="19067"/>
                </a:cubicBezTo>
                <a:cubicBezTo>
                  <a:pt x="19183" y="18881"/>
                  <a:pt x="19127" y="18444"/>
                  <a:pt x="19019" y="18099"/>
                </a:cubicBezTo>
                <a:cubicBezTo>
                  <a:pt x="18907" y="17739"/>
                  <a:pt x="18858" y="17454"/>
                  <a:pt x="18852" y="17172"/>
                </a:cubicBezTo>
                <a:cubicBezTo>
                  <a:pt x="18848" y="17143"/>
                  <a:pt x="18822" y="17066"/>
                  <a:pt x="18822" y="17046"/>
                </a:cubicBezTo>
                <a:cubicBezTo>
                  <a:pt x="18822" y="17035"/>
                  <a:pt x="18842" y="16985"/>
                  <a:pt x="18845" y="16969"/>
                </a:cubicBezTo>
                <a:cubicBezTo>
                  <a:pt x="18871" y="16607"/>
                  <a:pt x="18991" y="16239"/>
                  <a:pt x="19216" y="15733"/>
                </a:cubicBezTo>
                <a:cubicBezTo>
                  <a:pt x="19432" y="15248"/>
                  <a:pt x="19730" y="14520"/>
                  <a:pt x="19878" y="14119"/>
                </a:cubicBezTo>
                <a:cubicBezTo>
                  <a:pt x="20026" y="13717"/>
                  <a:pt x="20217" y="13388"/>
                  <a:pt x="20302" y="13388"/>
                </a:cubicBezTo>
                <a:cubicBezTo>
                  <a:pt x="20478" y="13388"/>
                  <a:pt x="20953" y="12129"/>
                  <a:pt x="21101" y="11325"/>
                </a:cubicBezTo>
                <a:cubicBezTo>
                  <a:pt x="21140" y="11021"/>
                  <a:pt x="21154" y="10740"/>
                  <a:pt x="21149" y="10468"/>
                </a:cubicBezTo>
                <a:cubicBezTo>
                  <a:pt x="21139" y="10293"/>
                  <a:pt x="21124" y="10118"/>
                  <a:pt x="21097" y="9984"/>
                </a:cubicBezTo>
                <a:cubicBezTo>
                  <a:pt x="21015" y="9576"/>
                  <a:pt x="21021" y="9316"/>
                  <a:pt x="21119" y="9106"/>
                </a:cubicBezTo>
                <a:cubicBezTo>
                  <a:pt x="21220" y="8893"/>
                  <a:pt x="21198" y="8895"/>
                  <a:pt x="21041" y="9121"/>
                </a:cubicBezTo>
                <a:cubicBezTo>
                  <a:pt x="20847" y="9400"/>
                  <a:pt x="20797" y="9373"/>
                  <a:pt x="20606" y="8896"/>
                </a:cubicBezTo>
                <a:cubicBezTo>
                  <a:pt x="20524" y="8691"/>
                  <a:pt x="20493" y="8555"/>
                  <a:pt x="20495" y="8405"/>
                </a:cubicBezTo>
                <a:cubicBezTo>
                  <a:pt x="20493" y="8399"/>
                  <a:pt x="20487" y="8393"/>
                  <a:pt x="20487" y="8390"/>
                </a:cubicBezTo>
                <a:cubicBezTo>
                  <a:pt x="20487" y="8390"/>
                  <a:pt x="20495" y="8378"/>
                  <a:pt x="20495" y="8376"/>
                </a:cubicBezTo>
                <a:cubicBezTo>
                  <a:pt x="20508" y="8139"/>
                  <a:pt x="20631" y="7838"/>
                  <a:pt x="20974" y="7092"/>
                </a:cubicBezTo>
                <a:cubicBezTo>
                  <a:pt x="21295" y="6396"/>
                  <a:pt x="21558" y="5699"/>
                  <a:pt x="21558" y="5541"/>
                </a:cubicBezTo>
                <a:cubicBezTo>
                  <a:pt x="21558" y="5371"/>
                  <a:pt x="21472" y="5439"/>
                  <a:pt x="21350" y="5709"/>
                </a:cubicBezTo>
                <a:cubicBezTo>
                  <a:pt x="21235" y="5962"/>
                  <a:pt x="20892" y="6427"/>
                  <a:pt x="20588" y="6741"/>
                </a:cubicBezTo>
                <a:cubicBezTo>
                  <a:pt x="20107" y="7236"/>
                  <a:pt x="20016" y="7268"/>
                  <a:pt x="19889" y="6980"/>
                </a:cubicBezTo>
                <a:cubicBezTo>
                  <a:pt x="19765" y="6698"/>
                  <a:pt x="19678" y="6613"/>
                  <a:pt x="19629" y="6699"/>
                </a:cubicBezTo>
                <a:cubicBezTo>
                  <a:pt x="19587" y="6829"/>
                  <a:pt x="19575" y="7127"/>
                  <a:pt x="19610" y="7541"/>
                </a:cubicBezTo>
                <a:cubicBezTo>
                  <a:pt x="19614" y="7589"/>
                  <a:pt x="19607" y="7590"/>
                  <a:pt x="19610" y="7632"/>
                </a:cubicBezTo>
                <a:cubicBezTo>
                  <a:pt x="19637" y="7744"/>
                  <a:pt x="19655" y="7882"/>
                  <a:pt x="19655" y="8018"/>
                </a:cubicBezTo>
                <a:cubicBezTo>
                  <a:pt x="19655" y="8104"/>
                  <a:pt x="19638" y="8171"/>
                  <a:pt x="19621" y="8243"/>
                </a:cubicBezTo>
                <a:cubicBezTo>
                  <a:pt x="19599" y="8423"/>
                  <a:pt x="19547" y="8541"/>
                  <a:pt x="19439" y="8650"/>
                </a:cubicBezTo>
                <a:cubicBezTo>
                  <a:pt x="19048" y="9046"/>
                  <a:pt x="18322" y="8924"/>
                  <a:pt x="17822" y="8383"/>
                </a:cubicBezTo>
                <a:cubicBezTo>
                  <a:pt x="17228" y="7741"/>
                  <a:pt x="17021" y="6498"/>
                  <a:pt x="16997" y="3463"/>
                </a:cubicBezTo>
                <a:cubicBezTo>
                  <a:pt x="16979" y="1100"/>
                  <a:pt x="16864" y="588"/>
                  <a:pt x="16443" y="943"/>
                </a:cubicBezTo>
                <a:cubicBezTo>
                  <a:pt x="16200" y="1148"/>
                  <a:pt x="16200" y="1149"/>
                  <a:pt x="16477" y="1911"/>
                </a:cubicBezTo>
                <a:cubicBezTo>
                  <a:pt x="16729" y="2607"/>
                  <a:pt x="16746" y="2801"/>
                  <a:pt x="16651" y="4045"/>
                </a:cubicBezTo>
                <a:cubicBezTo>
                  <a:pt x="16594" y="4798"/>
                  <a:pt x="16573" y="5890"/>
                  <a:pt x="16607" y="6474"/>
                </a:cubicBezTo>
                <a:cubicBezTo>
                  <a:pt x="16655" y="7313"/>
                  <a:pt x="16626" y="7579"/>
                  <a:pt x="16469" y="7745"/>
                </a:cubicBezTo>
                <a:cubicBezTo>
                  <a:pt x="16316" y="7906"/>
                  <a:pt x="16122" y="7718"/>
                  <a:pt x="15614" y="6902"/>
                </a:cubicBezTo>
                <a:cubicBezTo>
                  <a:pt x="14585" y="5248"/>
                  <a:pt x="14047" y="4530"/>
                  <a:pt x="13492" y="4073"/>
                </a:cubicBezTo>
                <a:cubicBezTo>
                  <a:pt x="13210" y="3841"/>
                  <a:pt x="12717" y="3109"/>
                  <a:pt x="12399" y="2452"/>
                </a:cubicBezTo>
                <a:cubicBezTo>
                  <a:pt x="12396" y="2445"/>
                  <a:pt x="12395" y="2438"/>
                  <a:pt x="12392" y="2431"/>
                </a:cubicBezTo>
                <a:cubicBezTo>
                  <a:pt x="12219" y="2083"/>
                  <a:pt x="12093" y="1850"/>
                  <a:pt x="11960" y="1609"/>
                </a:cubicBezTo>
                <a:cubicBezTo>
                  <a:pt x="11953" y="1597"/>
                  <a:pt x="11953" y="1601"/>
                  <a:pt x="11946" y="1588"/>
                </a:cubicBezTo>
                <a:cubicBezTo>
                  <a:pt x="11832" y="1394"/>
                  <a:pt x="11740" y="1259"/>
                  <a:pt x="11711" y="1259"/>
                </a:cubicBezTo>
                <a:cubicBezTo>
                  <a:pt x="11651" y="1259"/>
                  <a:pt x="11512" y="1066"/>
                  <a:pt x="11399" y="830"/>
                </a:cubicBezTo>
                <a:cubicBezTo>
                  <a:pt x="11385" y="801"/>
                  <a:pt x="11369" y="785"/>
                  <a:pt x="11355" y="760"/>
                </a:cubicBezTo>
                <a:cubicBezTo>
                  <a:pt x="11193" y="616"/>
                  <a:pt x="11012" y="525"/>
                  <a:pt x="10801" y="486"/>
                </a:cubicBezTo>
                <a:close/>
                <a:moveTo>
                  <a:pt x="15581" y="493"/>
                </a:moveTo>
                <a:cubicBezTo>
                  <a:pt x="15550" y="509"/>
                  <a:pt x="15540" y="550"/>
                  <a:pt x="15559" y="606"/>
                </a:cubicBezTo>
                <a:cubicBezTo>
                  <a:pt x="15595" y="718"/>
                  <a:pt x="15702" y="809"/>
                  <a:pt x="15796" y="809"/>
                </a:cubicBezTo>
                <a:cubicBezTo>
                  <a:pt x="15962" y="809"/>
                  <a:pt x="15958" y="734"/>
                  <a:pt x="15882" y="648"/>
                </a:cubicBezTo>
                <a:cubicBezTo>
                  <a:pt x="15848" y="621"/>
                  <a:pt x="15830" y="622"/>
                  <a:pt x="15789" y="585"/>
                </a:cubicBezTo>
                <a:cubicBezTo>
                  <a:pt x="15761" y="559"/>
                  <a:pt x="15710" y="540"/>
                  <a:pt x="15678" y="514"/>
                </a:cubicBezTo>
                <a:cubicBezTo>
                  <a:pt x="15642" y="505"/>
                  <a:pt x="15601" y="483"/>
                  <a:pt x="15581" y="493"/>
                </a:cubicBezTo>
                <a:close/>
                <a:moveTo>
                  <a:pt x="10804" y="585"/>
                </a:moveTo>
                <a:lnTo>
                  <a:pt x="11871" y="2459"/>
                </a:lnTo>
                <a:cubicBezTo>
                  <a:pt x="12457" y="3490"/>
                  <a:pt x="13116" y="4511"/>
                  <a:pt x="13336" y="4726"/>
                </a:cubicBezTo>
                <a:cubicBezTo>
                  <a:pt x="13557" y="4943"/>
                  <a:pt x="13690" y="5204"/>
                  <a:pt x="13633" y="5309"/>
                </a:cubicBezTo>
                <a:cubicBezTo>
                  <a:pt x="13633" y="5310"/>
                  <a:pt x="13630" y="5308"/>
                  <a:pt x="13629" y="5309"/>
                </a:cubicBezTo>
                <a:cubicBezTo>
                  <a:pt x="13629" y="5310"/>
                  <a:pt x="13630" y="5314"/>
                  <a:pt x="13629" y="5316"/>
                </a:cubicBezTo>
                <a:cubicBezTo>
                  <a:pt x="13599" y="5367"/>
                  <a:pt x="13516" y="5423"/>
                  <a:pt x="13399" y="5477"/>
                </a:cubicBezTo>
                <a:cubicBezTo>
                  <a:pt x="13393" y="5480"/>
                  <a:pt x="13393" y="5482"/>
                  <a:pt x="13388" y="5484"/>
                </a:cubicBezTo>
                <a:cubicBezTo>
                  <a:pt x="13371" y="5492"/>
                  <a:pt x="13346" y="5491"/>
                  <a:pt x="13328" y="5498"/>
                </a:cubicBezTo>
                <a:cubicBezTo>
                  <a:pt x="13221" y="5543"/>
                  <a:pt x="13102" y="5590"/>
                  <a:pt x="12975" y="5618"/>
                </a:cubicBezTo>
                <a:cubicBezTo>
                  <a:pt x="12888" y="5637"/>
                  <a:pt x="12831" y="5627"/>
                  <a:pt x="12763" y="5632"/>
                </a:cubicBezTo>
                <a:lnTo>
                  <a:pt x="12380" y="5695"/>
                </a:lnTo>
                <a:lnTo>
                  <a:pt x="12261" y="5232"/>
                </a:lnTo>
                <a:cubicBezTo>
                  <a:pt x="12158" y="4983"/>
                  <a:pt x="12056" y="4634"/>
                  <a:pt x="11916" y="4024"/>
                </a:cubicBezTo>
                <a:cubicBezTo>
                  <a:pt x="11855" y="3759"/>
                  <a:pt x="11819" y="3648"/>
                  <a:pt x="11778" y="3568"/>
                </a:cubicBezTo>
                <a:cubicBezTo>
                  <a:pt x="11760" y="3520"/>
                  <a:pt x="11747" y="3517"/>
                  <a:pt x="11730" y="3477"/>
                </a:cubicBezTo>
                <a:cubicBezTo>
                  <a:pt x="11686" y="3450"/>
                  <a:pt x="11637" y="3497"/>
                  <a:pt x="11563" y="3624"/>
                </a:cubicBezTo>
                <a:cubicBezTo>
                  <a:pt x="11415" y="3877"/>
                  <a:pt x="11285" y="3898"/>
                  <a:pt x="10964" y="3715"/>
                </a:cubicBezTo>
                <a:cubicBezTo>
                  <a:pt x="10739" y="3587"/>
                  <a:pt x="10341" y="3440"/>
                  <a:pt x="10080" y="3392"/>
                </a:cubicBezTo>
                <a:cubicBezTo>
                  <a:pt x="10077" y="3393"/>
                  <a:pt x="10071" y="3392"/>
                  <a:pt x="10068" y="3392"/>
                </a:cubicBezTo>
                <a:cubicBezTo>
                  <a:pt x="9936" y="3416"/>
                  <a:pt x="9700" y="3345"/>
                  <a:pt x="9470" y="3196"/>
                </a:cubicBezTo>
                <a:cubicBezTo>
                  <a:pt x="9464" y="3194"/>
                  <a:pt x="9461" y="3191"/>
                  <a:pt x="9455" y="3189"/>
                </a:cubicBezTo>
                <a:cubicBezTo>
                  <a:pt x="8909" y="3029"/>
                  <a:pt x="8257" y="2846"/>
                  <a:pt x="8057" y="2740"/>
                </a:cubicBezTo>
                <a:cubicBezTo>
                  <a:pt x="7992" y="2705"/>
                  <a:pt x="7738" y="2604"/>
                  <a:pt x="7492" y="2508"/>
                </a:cubicBezTo>
                <a:cubicBezTo>
                  <a:pt x="7277" y="2424"/>
                  <a:pt x="7118" y="2295"/>
                  <a:pt x="7050" y="2199"/>
                </a:cubicBezTo>
                <a:cubicBezTo>
                  <a:pt x="7040" y="2189"/>
                  <a:pt x="7006" y="2174"/>
                  <a:pt x="6998" y="2164"/>
                </a:cubicBezTo>
                <a:cubicBezTo>
                  <a:pt x="6997" y="2162"/>
                  <a:pt x="6988" y="2159"/>
                  <a:pt x="6987" y="2157"/>
                </a:cubicBezTo>
                <a:cubicBezTo>
                  <a:pt x="6986" y="2153"/>
                  <a:pt x="6988" y="2147"/>
                  <a:pt x="6987" y="2143"/>
                </a:cubicBezTo>
                <a:cubicBezTo>
                  <a:pt x="6954" y="2087"/>
                  <a:pt x="6965" y="2018"/>
                  <a:pt x="6998" y="1946"/>
                </a:cubicBezTo>
                <a:cubicBezTo>
                  <a:pt x="6999" y="1942"/>
                  <a:pt x="7004" y="1937"/>
                  <a:pt x="7005" y="1932"/>
                </a:cubicBezTo>
                <a:cubicBezTo>
                  <a:pt x="7068" y="1740"/>
                  <a:pt x="7224" y="1537"/>
                  <a:pt x="7385" y="1441"/>
                </a:cubicBezTo>
                <a:cubicBezTo>
                  <a:pt x="7422" y="1419"/>
                  <a:pt x="7460" y="1385"/>
                  <a:pt x="7496" y="1378"/>
                </a:cubicBezTo>
                <a:cubicBezTo>
                  <a:pt x="7609" y="1356"/>
                  <a:pt x="7834" y="1276"/>
                  <a:pt x="7998" y="1195"/>
                </a:cubicBezTo>
                <a:cubicBezTo>
                  <a:pt x="8246" y="1073"/>
                  <a:pt x="8525" y="970"/>
                  <a:pt x="8853" y="886"/>
                </a:cubicBezTo>
                <a:cubicBezTo>
                  <a:pt x="8935" y="843"/>
                  <a:pt x="9045" y="831"/>
                  <a:pt x="9095" y="781"/>
                </a:cubicBezTo>
                <a:cubicBezTo>
                  <a:pt x="9243" y="631"/>
                  <a:pt x="9374" y="621"/>
                  <a:pt x="9444" y="753"/>
                </a:cubicBezTo>
                <a:cubicBezTo>
                  <a:pt x="9452" y="767"/>
                  <a:pt x="9481" y="763"/>
                  <a:pt x="9492" y="774"/>
                </a:cubicBezTo>
                <a:cubicBezTo>
                  <a:pt x="9654" y="747"/>
                  <a:pt x="9782" y="713"/>
                  <a:pt x="9968" y="690"/>
                </a:cubicBezTo>
                <a:lnTo>
                  <a:pt x="10804" y="585"/>
                </a:lnTo>
                <a:close/>
                <a:moveTo>
                  <a:pt x="6247" y="1989"/>
                </a:moveTo>
                <a:cubicBezTo>
                  <a:pt x="6370" y="2001"/>
                  <a:pt x="6514" y="2071"/>
                  <a:pt x="6716" y="2206"/>
                </a:cubicBezTo>
                <a:cubicBezTo>
                  <a:pt x="7529" y="2751"/>
                  <a:pt x="8077" y="2988"/>
                  <a:pt x="9723" y="3512"/>
                </a:cubicBezTo>
                <a:cubicBezTo>
                  <a:pt x="10573" y="3783"/>
                  <a:pt x="11344" y="4123"/>
                  <a:pt x="11436" y="4263"/>
                </a:cubicBezTo>
                <a:cubicBezTo>
                  <a:pt x="11528" y="4403"/>
                  <a:pt x="11678" y="4856"/>
                  <a:pt x="11771" y="5274"/>
                </a:cubicBezTo>
                <a:cubicBezTo>
                  <a:pt x="11863" y="5692"/>
                  <a:pt x="11895" y="6111"/>
                  <a:pt x="11841" y="6207"/>
                </a:cubicBezTo>
                <a:cubicBezTo>
                  <a:pt x="11788" y="6303"/>
                  <a:pt x="11476" y="6093"/>
                  <a:pt x="11150" y="5737"/>
                </a:cubicBezTo>
                <a:cubicBezTo>
                  <a:pt x="10472" y="4997"/>
                  <a:pt x="9235" y="4403"/>
                  <a:pt x="8370" y="4403"/>
                </a:cubicBezTo>
                <a:cubicBezTo>
                  <a:pt x="8032" y="4403"/>
                  <a:pt x="7535" y="4202"/>
                  <a:pt x="7206" y="3933"/>
                </a:cubicBezTo>
                <a:cubicBezTo>
                  <a:pt x="6147" y="3066"/>
                  <a:pt x="6037" y="2986"/>
                  <a:pt x="5868" y="2964"/>
                </a:cubicBezTo>
                <a:cubicBezTo>
                  <a:pt x="5569" y="2927"/>
                  <a:pt x="5593" y="2397"/>
                  <a:pt x="5905" y="2129"/>
                </a:cubicBezTo>
                <a:cubicBezTo>
                  <a:pt x="6025" y="2026"/>
                  <a:pt x="6124" y="1976"/>
                  <a:pt x="6247" y="1989"/>
                </a:cubicBezTo>
                <a:close/>
                <a:moveTo>
                  <a:pt x="4404" y="2880"/>
                </a:moveTo>
                <a:cubicBezTo>
                  <a:pt x="4528" y="2957"/>
                  <a:pt x="4608" y="3206"/>
                  <a:pt x="4608" y="3617"/>
                </a:cubicBezTo>
                <a:cubicBezTo>
                  <a:pt x="4608" y="4189"/>
                  <a:pt x="4565" y="4284"/>
                  <a:pt x="4325" y="4235"/>
                </a:cubicBezTo>
                <a:cubicBezTo>
                  <a:pt x="4123" y="4193"/>
                  <a:pt x="4066" y="4263"/>
                  <a:pt x="4114" y="4495"/>
                </a:cubicBezTo>
                <a:cubicBezTo>
                  <a:pt x="4192" y="4878"/>
                  <a:pt x="3897" y="5403"/>
                  <a:pt x="3720" y="5197"/>
                </a:cubicBezTo>
                <a:cubicBezTo>
                  <a:pt x="3651" y="5117"/>
                  <a:pt x="3597" y="5205"/>
                  <a:pt x="3597" y="5393"/>
                </a:cubicBezTo>
                <a:cubicBezTo>
                  <a:pt x="3597" y="5581"/>
                  <a:pt x="3493" y="5841"/>
                  <a:pt x="3366" y="5969"/>
                </a:cubicBezTo>
                <a:cubicBezTo>
                  <a:pt x="2476" y="6868"/>
                  <a:pt x="2848" y="5049"/>
                  <a:pt x="3931" y="3203"/>
                </a:cubicBezTo>
                <a:cubicBezTo>
                  <a:pt x="4109" y="2901"/>
                  <a:pt x="4279" y="2803"/>
                  <a:pt x="4404" y="2880"/>
                </a:cubicBezTo>
                <a:close/>
                <a:moveTo>
                  <a:pt x="4872" y="3484"/>
                </a:moveTo>
                <a:cubicBezTo>
                  <a:pt x="4926" y="3381"/>
                  <a:pt x="5446" y="3594"/>
                  <a:pt x="6028" y="3961"/>
                </a:cubicBezTo>
                <a:cubicBezTo>
                  <a:pt x="6610" y="4328"/>
                  <a:pt x="7133" y="4628"/>
                  <a:pt x="7191" y="4628"/>
                </a:cubicBezTo>
                <a:cubicBezTo>
                  <a:pt x="7250" y="4628"/>
                  <a:pt x="7523" y="4817"/>
                  <a:pt x="7797" y="5049"/>
                </a:cubicBezTo>
                <a:cubicBezTo>
                  <a:pt x="8072" y="5281"/>
                  <a:pt x="8590" y="5598"/>
                  <a:pt x="8950" y="5751"/>
                </a:cubicBezTo>
                <a:cubicBezTo>
                  <a:pt x="9863" y="6139"/>
                  <a:pt x="10165" y="6384"/>
                  <a:pt x="10109" y="6706"/>
                </a:cubicBezTo>
                <a:cubicBezTo>
                  <a:pt x="10052" y="7034"/>
                  <a:pt x="9635" y="7193"/>
                  <a:pt x="9500" y="6937"/>
                </a:cubicBezTo>
                <a:cubicBezTo>
                  <a:pt x="9448" y="6840"/>
                  <a:pt x="8622" y="6711"/>
                  <a:pt x="7663" y="6650"/>
                </a:cubicBezTo>
                <a:lnTo>
                  <a:pt x="5920" y="6537"/>
                </a:lnTo>
                <a:lnTo>
                  <a:pt x="5344" y="5105"/>
                </a:lnTo>
                <a:cubicBezTo>
                  <a:pt x="5029" y="4316"/>
                  <a:pt x="4818" y="3586"/>
                  <a:pt x="4872" y="3484"/>
                </a:cubicBezTo>
                <a:close/>
                <a:moveTo>
                  <a:pt x="605" y="8959"/>
                </a:moveTo>
                <a:cubicBezTo>
                  <a:pt x="596" y="8948"/>
                  <a:pt x="526" y="9016"/>
                  <a:pt x="385" y="9142"/>
                </a:cubicBezTo>
                <a:cubicBezTo>
                  <a:pt x="222" y="9289"/>
                  <a:pt x="67" y="9441"/>
                  <a:pt x="40" y="9486"/>
                </a:cubicBezTo>
                <a:cubicBezTo>
                  <a:pt x="-42" y="9620"/>
                  <a:pt x="14" y="9628"/>
                  <a:pt x="114" y="9563"/>
                </a:cubicBezTo>
                <a:cubicBezTo>
                  <a:pt x="150" y="9539"/>
                  <a:pt x="193" y="9475"/>
                  <a:pt x="237" y="9436"/>
                </a:cubicBezTo>
                <a:cubicBezTo>
                  <a:pt x="316" y="9351"/>
                  <a:pt x="386" y="9289"/>
                  <a:pt x="467" y="9198"/>
                </a:cubicBezTo>
                <a:cubicBezTo>
                  <a:pt x="557" y="9061"/>
                  <a:pt x="613" y="8969"/>
                  <a:pt x="605" y="8959"/>
                </a:cubicBezTo>
                <a:close/>
              </a:path>
            </a:pathLst>
          </a:custGeom>
          <a:ln w="12700">
            <a:miter lim="400000"/>
          </a:ln>
        </p:spPr>
      </p:pic>
      <p:sp>
        <p:nvSpPr>
          <p:cNvPr id="375" name="§ 80"/>
          <p:cNvSpPr/>
          <p:nvPr/>
        </p:nvSpPr>
        <p:spPr>
          <a:xfrm>
            <a:off x="11531410" y="127706"/>
            <a:ext cx="1451076" cy="1407270"/>
          </a:xfrm>
          <a:prstGeom prst="wedgeEllipseCallout">
            <a:avLst>
              <a:gd name="adj1" fmla="val -67504"/>
              <a:gd name="adj2" fmla="val 50000"/>
            </a:avLst>
          </a:prstGeom>
          <a:blipFill>
            <a:blip r:embed="rId4"/>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80</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Yesterday’s Weather"/>
          <p:cNvSpPr txBox="1">
            <a:spLocks noGrp="1"/>
          </p:cNvSpPr>
          <p:nvPr>
            <p:ph type="title"/>
          </p:nvPr>
        </p:nvSpPr>
        <p:spPr>
          <a:xfrm>
            <a:off x="952500" y="406400"/>
            <a:ext cx="10531177" cy="2120900"/>
          </a:xfrm>
          <a:prstGeom prst="rect">
            <a:avLst/>
          </a:prstGeom>
        </p:spPr>
        <p:txBody>
          <a:bodyPr/>
          <a:lstStyle>
            <a:lvl1pPr>
              <a:defRPr u="sng" cap="small">
                <a:hlinkClick r:id="rId2"/>
              </a:defRPr>
            </a:lvl1pPr>
          </a:lstStyle>
          <a:p>
            <a:pPr>
              <a:defRPr u="none"/>
            </a:pPr>
            <a:r>
              <a:rPr u="sng">
                <a:hlinkClick r:id="rId2"/>
              </a:rPr>
              <a:t>Yesterday’s Weather</a:t>
            </a:r>
          </a:p>
        </p:txBody>
      </p:sp>
      <p:sp>
        <p:nvSpPr>
          <p:cNvPr id="378" name="Guessing when you will be done with a complex task is always a dicey proposition…"/>
          <p:cNvSpPr txBox="1">
            <a:spLocks noGrp="1"/>
          </p:cNvSpPr>
          <p:nvPr>
            <p:ph type="body" idx="1"/>
          </p:nvPr>
        </p:nvSpPr>
        <p:spPr>
          <a:xfrm>
            <a:off x="952500" y="2590800"/>
            <a:ext cx="8170417" cy="6286500"/>
          </a:xfrm>
          <a:prstGeom prst="rect">
            <a:avLst/>
          </a:prstGeom>
        </p:spPr>
        <p:txBody>
          <a:bodyPr/>
          <a:lstStyle/>
          <a:p>
            <a:pPr marL="443484" indent="-443484" defTabSz="566674">
              <a:spcBef>
                <a:spcPts val="4000"/>
              </a:spcBef>
              <a:defRPr sz="3686"/>
            </a:pPr>
            <a:r>
              <a:t>Guessing when you will be done with a complex task is always a dicey proposition</a:t>
            </a:r>
          </a:p>
          <a:p>
            <a:pPr marL="443484" indent="-443484" defTabSz="566674">
              <a:spcBef>
                <a:spcPts val="4000"/>
              </a:spcBef>
              <a:defRPr sz="3686"/>
            </a:pPr>
            <a:r>
              <a:t>Yet complex processes have norms.</a:t>
            </a:r>
          </a:p>
          <a:p>
            <a:pPr marL="443484" indent="-443484" defTabSz="566674">
              <a:spcBef>
                <a:spcPts val="4000"/>
              </a:spcBef>
              <a:defRPr sz="3686"/>
            </a:pPr>
            <a:r>
              <a:t>Therefore: Use the last Sprint, or the trend of the most recent Sprints, to determine how much work to take into the next Sprint.</a:t>
            </a:r>
          </a:p>
        </p:txBody>
      </p:sp>
      <p:pic>
        <p:nvPicPr>
          <p:cNvPr id="379" name="Image" descr="Image"/>
          <p:cNvPicPr>
            <a:picLocks noChangeAspect="1"/>
          </p:cNvPicPr>
          <p:nvPr/>
        </p:nvPicPr>
        <p:blipFill>
          <a:blip r:embed="rId3"/>
          <a:stretch>
            <a:fillRect/>
          </a:stretch>
        </p:blipFill>
        <p:spPr>
          <a:xfrm>
            <a:off x="9588500" y="3289300"/>
            <a:ext cx="2540000" cy="2540000"/>
          </a:xfrm>
          <a:prstGeom prst="rect">
            <a:avLst/>
          </a:prstGeom>
          <a:ln w="12700">
            <a:miter lim="400000"/>
          </a:ln>
        </p:spPr>
      </p:pic>
      <p:pic>
        <p:nvPicPr>
          <p:cNvPr id="380" name="Image" descr="Image"/>
          <p:cNvPicPr>
            <a:picLocks noChangeAspect="1"/>
          </p:cNvPicPr>
          <p:nvPr/>
        </p:nvPicPr>
        <p:blipFill>
          <a:blip r:embed="rId4"/>
          <a:stretch>
            <a:fillRect/>
          </a:stretch>
        </p:blipFill>
        <p:spPr>
          <a:xfrm>
            <a:off x="9588500" y="6032500"/>
            <a:ext cx="2540000" cy="2540000"/>
          </a:xfrm>
          <a:prstGeom prst="rect">
            <a:avLst/>
          </a:prstGeom>
          <a:ln w="12700">
            <a:miter lim="400000"/>
          </a:ln>
        </p:spPr>
      </p:pic>
      <p:sp>
        <p:nvSpPr>
          <p:cNvPr id="381" name="§ 66"/>
          <p:cNvSpPr/>
          <p:nvPr/>
        </p:nvSpPr>
        <p:spPr>
          <a:xfrm>
            <a:off x="11531410" y="82393"/>
            <a:ext cx="1451076" cy="1407270"/>
          </a:xfrm>
          <a:prstGeom prst="wedgeEllipseCallout">
            <a:avLst>
              <a:gd name="adj1" fmla="val -67504"/>
              <a:gd name="adj2" fmla="val 50000"/>
            </a:avLst>
          </a:prstGeom>
          <a:blipFill>
            <a:blip r:embed="rId5"/>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66</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Enabling Specification"/>
          <p:cNvSpPr txBox="1">
            <a:spLocks noGrp="1"/>
          </p:cNvSpPr>
          <p:nvPr>
            <p:ph type="title"/>
          </p:nvPr>
        </p:nvSpPr>
        <p:spPr>
          <a:xfrm>
            <a:off x="544683" y="412750"/>
            <a:ext cx="10545692" cy="2120900"/>
          </a:xfrm>
          <a:prstGeom prst="rect">
            <a:avLst/>
          </a:prstGeom>
        </p:spPr>
        <p:txBody>
          <a:bodyPr/>
          <a:lstStyle>
            <a:lvl1pPr defTabSz="578358">
              <a:defRPr sz="7919" u="sng" cap="small">
                <a:hlinkClick r:id="rId2"/>
              </a:defRPr>
            </a:lvl1pPr>
          </a:lstStyle>
          <a:p>
            <a:pPr>
              <a:defRPr u="none"/>
            </a:pPr>
            <a:r>
              <a:rPr u="sng">
                <a:hlinkClick r:id="rId2"/>
              </a:rPr>
              <a:t>Enabling Specification</a:t>
            </a:r>
          </a:p>
        </p:txBody>
      </p:sp>
      <p:sp>
        <p:nvSpPr>
          <p:cNvPr id="384" name="Unexplored requirements cause unpleasant surprises.…"/>
          <p:cNvSpPr txBox="1">
            <a:spLocks noGrp="1"/>
          </p:cNvSpPr>
          <p:nvPr>
            <p:ph type="body" sz="half" idx="1"/>
          </p:nvPr>
        </p:nvSpPr>
        <p:spPr>
          <a:xfrm>
            <a:off x="952500" y="2590800"/>
            <a:ext cx="7467600" cy="6286500"/>
          </a:xfrm>
          <a:prstGeom prst="rect">
            <a:avLst/>
          </a:prstGeom>
        </p:spPr>
        <p:txBody>
          <a:bodyPr/>
          <a:lstStyle/>
          <a:p>
            <a:pPr marL="278892" indent="-278892" defTabSz="356362">
              <a:spcBef>
                <a:spcPts val="2500"/>
              </a:spcBef>
              <a:defRPr sz="2318"/>
            </a:pPr>
            <a:r>
              <a:rPr b="1">
                <a:latin typeface="Helvetica"/>
                <a:ea typeface="Helvetica"/>
                <a:cs typeface="Helvetica"/>
                <a:sym typeface="Helvetica"/>
              </a:rPr>
              <a:t>Unexplored requirements cause unpleasant surprises</a:t>
            </a:r>
            <a:r>
              <a:t>.</a:t>
            </a:r>
          </a:p>
          <a:p>
            <a:pPr marL="278892" indent="-278892" defTabSz="356362">
              <a:spcBef>
                <a:spcPts val="2500"/>
              </a:spcBef>
              <a:defRPr sz="2318"/>
            </a:pPr>
            <a:r>
              <a:t>It's easy to throw requirements over the wall and say: "That requirement was covered." It's even easier in Scrum. Their user stories are enough. And the Agile culture encourages deferring decisions and a ready, at-hand on-site customer who can compensate for requirements lapses during development.</a:t>
            </a:r>
          </a:p>
          <a:p>
            <a:pPr marL="278892" indent="-278892" defTabSz="356362">
              <a:spcBef>
                <a:spcPts val="2500"/>
              </a:spcBef>
              <a:defRPr sz="2318"/>
            </a:pPr>
            <a:r>
              <a:t>Therefore: </a:t>
            </a:r>
            <a:r>
              <a:rPr b="1">
                <a:latin typeface="Helvetica"/>
                <a:ea typeface="Helvetica"/>
                <a:cs typeface="Helvetica"/>
                <a:sym typeface="Helvetica"/>
              </a:rPr>
              <a:t>The Product Owner should deliver enabling specifications as a sign that he or she has done due diligence in exploring the requirements space</a:t>
            </a:r>
            <a:r>
              <a:t>. "Enabling specification" means that the specification is rich enough that someone reasonably skilled in the discipline can implement a solution without substantial subsequent clarification. </a:t>
            </a:r>
          </a:p>
        </p:txBody>
      </p:sp>
      <p:sp>
        <p:nvSpPr>
          <p:cNvPr id="385" name="Scrum secret:…"/>
          <p:cNvSpPr txBox="1"/>
          <p:nvPr/>
        </p:nvSpPr>
        <p:spPr>
          <a:xfrm>
            <a:off x="8877109" y="6489700"/>
            <a:ext cx="2591182"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pPr>
            <a:r>
              <a:t>Scrum secret:</a:t>
            </a:r>
          </a:p>
          <a:p>
            <a:pPr>
              <a:defRPr sz="3000"/>
            </a:pPr>
            <a:r>
              <a:t>There are no</a:t>
            </a:r>
          </a:p>
          <a:p>
            <a:pPr>
              <a:defRPr sz="3000"/>
            </a:pPr>
            <a:r>
              <a:t>User Stories in</a:t>
            </a:r>
          </a:p>
          <a:p>
            <a:pPr>
              <a:defRPr sz="3000"/>
            </a:pPr>
            <a:r>
              <a:t>Scrum</a:t>
            </a:r>
          </a:p>
        </p:txBody>
      </p:sp>
      <p:pic>
        <p:nvPicPr>
          <p:cNvPr id="386" name="telling_a_secret_PA_6355.gif" descr="telling_a_secret_PA_6355.gif"/>
          <p:cNvPicPr>
            <a:picLocks/>
          </p:cNvPicPr>
          <p:nvPr/>
        </p:nvPicPr>
        <p:blipFill>
          <a:blip r:embed="rId3"/>
          <a:stretch>
            <a:fillRect/>
          </a:stretch>
        </p:blipFill>
        <p:spPr>
          <a:xfrm>
            <a:off x="11823700" y="6582122"/>
            <a:ext cx="1244600" cy="1981201"/>
          </a:xfrm>
          <a:prstGeom prst="rect">
            <a:avLst/>
          </a:prstGeom>
          <a:ln w="12700">
            <a:miter lim="400000"/>
          </a:ln>
        </p:spPr>
      </p:pic>
      <p:pic>
        <p:nvPicPr>
          <p:cNvPr id="387" name="Image" descr="Image"/>
          <p:cNvPicPr>
            <a:picLocks noChangeAspect="1"/>
          </p:cNvPicPr>
          <p:nvPr/>
        </p:nvPicPr>
        <p:blipFill>
          <a:blip r:embed="rId4"/>
          <a:stretch>
            <a:fillRect/>
          </a:stretch>
        </p:blipFill>
        <p:spPr>
          <a:xfrm>
            <a:off x="9296400" y="2768600"/>
            <a:ext cx="2540000" cy="3073400"/>
          </a:xfrm>
          <a:prstGeom prst="rect">
            <a:avLst/>
          </a:prstGeom>
          <a:ln w="12700">
            <a:miter lim="400000"/>
          </a:ln>
        </p:spPr>
      </p:pic>
      <p:sp>
        <p:nvSpPr>
          <p:cNvPr id="388" name="§ 63"/>
          <p:cNvSpPr/>
          <p:nvPr/>
        </p:nvSpPr>
        <p:spPr>
          <a:xfrm>
            <a:off x="11395472" y="127706"/>
            <a:ext cx="1451075" cy="1407270"/>
          </a:xfrm>
          <a:prstGeom prst="wedgeEllipseCallout">
            <a:avLst>
              <a:gd name="adj1" fmla="val -67504"/>
              <a:gd name="adj2" fmla="val 50000"/>
            </a:avLst>
          </a:prstGeom>
          <a:blipFill>
            <a:blip r:embed="rId5"/>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63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5000"/>
                                  </p:stCondLst>
                                  <p:iterate>
                                    <p:tmAbs val="0"/>
                                  </p:iterate>
                                  <p:childTnLst>
                                    <p:set>
                                      <p:cBhvr>
                                        <p:cTn id="6" fill="hold"/>
                                        <p:tgtEl>
                                          <p:spTgt spid="386"/>
                                        </p:tgtEl>
                                        <p:attrNameLst>
                                          <p:attrName>style.visibility</p:attrName>
                                        </p:attrNameLst>
                                      </p:cBhvr>
                                      <p:to>
                                        <p:strVal val="visible"/>
                                      </p:to>
                                    </p:set>
                                    <p:animEffect transition="in" filter="fade">
                                      <p:cBhvr>
                                        <p:cTn id="7" dur="500"/>
                                        <p:tgtEl>
                                          <p:spTgt spid="386"/>
                                        </p:tgtEl>
                                      </p:cBhvr>
                                    </p:animEffect>
                                  </p:childTnLst>
                                </p:cTn>
                              </p:par>
                            </p:childTnLst>
                          </p:cTn>
                        </p:par>
                        <p:par>
                          <p:cTn id="8" fill="hold">
                            <p:stCondLst>
                              <p:cond delay="5500"/>
                            </p:stCondLst>
                            <p:childTnLst>
                              <p:par>
                                <p:cTn id="9" presetID="10" presetClass="entr" fill="hold" grpId="2" nodeType="afterEffect">
                                  <p:stCondLst>
                                    <p:cond delay="1750"/>
                                  </p:stCondLst>
                                  <p:iterate>
                                    <p:tmAbs val="0"/>
                                  </p:iterate>
                                  <p:childTnLst>
                                    <p:set>
                                      <p:cBhvr>
                                        <p:cTn id="10" fill="hold"/>
                                        <p:tgtEl>
                                          <p:spTgt spid="385"/>
                                        </p:tgtEl>
                                        <p:attrNameLst>
                                          <p:attrName>style.visibility</p:attrName>
                                        </p:attrNameLst>
                                      </p:cBhvr>
                                      <p:to>
                                        <p:strVal val="visible"/>
                                      </p:to>
                                    </p:set>
                                    <p:animEffect transition="in" filter="fade">
                                      <p:cBhvr>
                                        <p:cTn id="11"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2" animBg="1" advAuto="0"/>
      <p:bldP spid="386"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Illegitimus Non Interruptus"/>
          <p:cNvSpPr txBox="1">
            <a:spLocks noGrp="1"/>
          </p:cNvSpPr>
          <p:nvPr>
            <p:ph type="title"/>
          </p:nvPr>
        </p:nvSpPr>
        <p:spPr>
          <a:prstGeom prst="rect">
            <a:avLst/>
          </a:prstGeom>
        </p:spPr>
        <p:txBody>
          <a:bodyPr/>
          <a:lstStyle>
            <a:lvl1pPr defTabSz="490727">
              <a:defRPr sz="6719" u="sng" cap="small">
                <a:hlinkClick r:id="rId2"/>
              </a:defRPr>
            </a:lvl1pPr>
          </a:lstStyle>
          <a:p>
            <a:pPr>
              <a:defRPr u="none"/>
            </a:pPr>
            <a:r>
              <a:rPr u="sng">
                <a:hlinkClick r:id="rId2"/>
              </a:rPr>
              <a:t>Illegitimus Non Interruptus</a:t>
            </a:r>
          </a:p>
        </p:txBody>
      </p:sp>
      <p:sp>
        <p:nvSpPr>
          <p:cNvPr id="391" name="Allot time for interrupts and do not allow the time to be exceeded.…"/>
          <p:cNvSpPr txBox="1">
            <a:spLocks noGrp="1"/>
          </p:cNvSpPr>
          <p:nvPr>
            <p:ph type="body" idx="1"/>
          </p:nvPr>
        </p:nvSpPr>
        <p:spPr>
          <a:xfrm>
            <a:off x="952500" y="2590800"/>
            <a:ext cx="8233024" cy="6286500"/>
          </a:xfrm>
          <a:prstGeom prst="rect">
            <a:avLst/>
          </a:prstGeom>
        </p:spPr>
        <p:txBody>
          <a:bodyPr/>
          <a:lstStyle/>
          <a:p>
            <a:pPr marL="224027" indent="-224027" defTabSz="286258">
              <a:spcBef>
                <a:spcPts val="2000"/>
              </a:spcBef>
              <a:defRPr sz="1862"/>
            </a:pPr>
            <a:r>
              <a:t>Allot time for interrupts and do not allow the time to be exceeded.</a:t>
            </a:r>
          </a:p>
          <a:p>
            <a:pPr marL="224027" indent="-224027" defTabSz="286258">
              <a:spcBef>
                <a:spcPts val="2000"/>
              </a:spcBef>
              <a:defRPr sz="1862"/>
            </a:pPr>
            <a:r>
              <a:t>Set up three simple rules that will cause the company to self-organize to avoid disrupting production.</a:t>
            </a:r>
          </a:p>
          <a:p>
            <a:pPr marL="336041" indent="-336041" defTabSz="286258">
              <a:spcBef>
                <a:spcPts val="2000"/>
              </a:spcBef>
              <a:buSzPct val="100000"/>
              <a:buAutoNum type="arabicPeriod"/>
              <a:defRPr sz="1862"/>
            </a:pPr>
            <a:r>
              <a:t>The team creates a buffer for unexpected items based on historical data. For example, 30% of the team's work on the average is caused by unplanned work coming into the Sprint unexpectedly. If the team velocity averages 60 points, 20 points will be reserved for the interrupt buffer.</a:t>
            </a:r>
          </a:p>
          <a:p>
            <a:pPr marL="336041" indent="-336041" defTabSz="286258">
              <a:spcBef>
                <a:spcPts val="2000"/>
              </a:spcBef>
              <a:buSzPct val="100000"/>
              <a:buAutoNum type="arabicPeriod"/>
              <a:defRPr sz="1862"/>
            </a:pPr>
            <a:r>
              <a:t>All requests must go through the Product Owner for triage. The Product Owner will give some items low priority if there is no perceived value relative to the business plan. Many other items will be pushed to subsequent Sprints even if they have immediate value. A few items are critical and must be done in the current Sprint, so they are put into the interrupt buffer by the Product Owner.</a:t>
            </a:r>
          </a:p>
          <a:p>
            <a:pPr marL="336041" indent="-336041" defTabSz="286258">
              <a:spcBef>
                <a:spcPts val="2000"/>
              </a:spcBef>
              <a:buSzPct val="100000"/>
              <a:buAutoNum type="arabicPeriod"/>
              <a:defRPr sz="1862"/>
            </a:pPr>
            <a:r>
              <a:t>If the buffer starts to overflow, i.e. the Product Owner puts one point more than 20 points into the Sprint, the team must automatically abort, the Sprint must be re-planned, and management is notified that dates will slip.</a:t>
            </a:r>
          </a:p>
        </p:txBody>
      </p:sp>
      <p:pic>
        <p:nvPicPr>
          <p:cNvPr id="392" name="Image" descr="Image"/>
          <p:cNvPicPr>
            <a:picLocks noChangeAspect="1"/>
          </p:cNvPicPr>
          <p:nvPr/>
        </p:nvPicPr>
        <p:blipFill>
          <a:blip r:embed="rId3"/>
          <a:stretch>
            <a:fillRect/>
          </a:stretch>
        </p:blipFill>
        <p:spPr>
          <a:xfrm>
            <a:off x="9554633" y="4368800"/>
            <a:ext cx="3234268" cy="2425700"/>
          </a:xfrm>
          <a:prstGeom prst="rect">
            <a:avLst/>
          </a:prstGeom>
          <a:ln w="12700">
            <a:miter lim="400000"/>
          </a:ln>
        </p:spPr>
      </p:pic>
      <p:sp>
        <p:nvSpPr>
          <p:cNvPr id="393" name="§ 33"/>
          <p:cNvSpPr/>
          <p:nvPr/>
        </p:nvSpPr>
        <p:spPr>
          <a:xfrm>
            <a:off x="11327503" y="2121473"/>
            <a:ext cx="1451075" cy="1407270"/>
          </a:xfrm>
          <a:prstGeom prst="wedgeEllipseCallout">
            <a:avLst>
              <a:gd name="adj1" fmla="val -84630"/>
              <a:gd name="adj2" fmla="val -52509"/>
            </a:avLst>
          </a:prstGeom>
          <a:blipFill>
            <a:blip r:embed="rId4"/>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33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endencies First"/>
          <p:cNvSpPr txBox="1">
            <a:spLocks noGrp="1"/>
          </p:cNvSpPr>
          <p:nvPr>
            <p:ph type="title"/>
          </p:nvPr>
        </p:nvSpPr>
        <p:spPr>
          <a:prstGeom prst="rect">
            <a:avLst/>
          </a:prstGeom>
        </p:spPr>
        <p:txBody>
          <a:bodyPr/>
          <a:lstStyle>
            <a:lvl1pPr>
              <a:defRPr u="sng" cap="small">
                <a:hlinkClick r:id="rId2"/>
              </a:defRPr>
            </a:lvl1pPr>
          </a:lstStyle>
          <a:p>
            <a:pPr>
              <a:defRPr u="none"/>
            </a:pPr>
            <a:r>
              <a:rPr u="sng">
                <a:hlinkClick r:id="rId2"/>
              </a:rPr>
              <a:t>Dependencies First</a:t>
            </a:r>
          </a:p>
        </p:txBody>
      </p:sp>
      <p:sp>
        <p:nvSpPr>
          <p:cNvPr id="396" name="The team orders the Sprint Backlog to reflect known dependencies at the beginning of the Sprint, but the variance in the effort necessary to realize PBI delivery, and to re-plan due to Emergent Requirements, can push dependency resolution too late in the"/>
          <p:cNvSpPr txBox="1">
            <a:spLocks noGrp="1"/>
          </p:cNvSpPr>
          <p:nvPr>
            <p:ph type="body" sz="half" idx="1"/>
          </p:nvPr>
        </p:nvSpPr>
        <p:spPr>
          <a:xfrm>
            <a:off x="952500" y="2590800"/>
            <a:ext cx="7322394" cy="6286500"/>
          </a:xfrm>
          <a:prstGeom prst="rect">
            <a:avLst/>
          </a:prstGeom>
        </p:spPr>
        <p:txBody>
          <a:bodyPr/>
          <a:lstStyle/>
          <a:p>
            <a:pPr marL="324611" indent="-324611" defTabSz="414781">
              <a:spcBef>
                <a:spcPts val="2900"/>
              </a:spcBef>
              <a:defRPr sz="2698"/>
            </a:pPr>
            <a:r>
              <a:t>The team orders the Sprint Backlog to reflect known dependencies at the beginning of the Sprint, but the variance in the effort necessary to realize PBI delivery, and to re-plan due to Emergent Requirements, can push dependency resolution too late in the Sprint and can thereby increase the risk that the dependency will cause PBIs to be inadvertently dropped.</a:t>
            </a:r>
          </a:p>
          <a:p>
            <a:pPr marL="324611" indent="-324611" defTabSz="414781">
              <a:spcBef>
                <a:spcPts val="2900"/>
              </a:spcBef>
              <a:defRPr sz="2698"/>
            </a:pPr>
            <a:r>
              <a:t>Therefore:</a:t>
            </a:r>
          </a:p>
          <a:p>
            <a:pPr marL="324611" indent="-324611" defTabSz="414781">
              <a:spcBef>
                <a:spcPts val="2900"/>
              </a:spcBef>
              <a:defRPr sz="2698"/>
            </a:pPr>
            <a:r>
              <a:t>Make sure that all foreseen dependencies are in-hand by mid-Sprint; otherwise, abort the Sprint.</a:t>
            </a:r>
          </a:p>
        </p:txBody>
      </p:sp>
      <p:pic>
        <p:nvPicPr>
          <p:cNvPr id="397" name="Image" descr="Image"/>
          <p:cNvPicPr>
            <a:picLocks noChangeAspect="1"/>
          </p:cNvPicPr>
          <p:nvPr/>
        </p:nvPicPr>
        <p:blipFill>
          <a:blip r:embed="rId3"/>
          <a:stretch>
            <a:fillRect/>
          </a:stretch>
        </p:blipFill>
        <p:spPr>
          <a:xfrm>
            <a:off x="8496300" y="3733800"/>
            <a:ext cx="4064000" cy="3048000"/>
          </a:xfrm>
          <a:prstGeom prst="rect">
            <a:avLst/>
          </a:prstGeom>
          <a:ln w="12700">
            <a:miter lim="400000"/>
          </a:ln>
        </p:spPr>
      </p:pic>
      <p:sp>
        <p:nvSpPr>
          <p:cNvPr id="398" name="§ 79"/>
          <p:cNvSpPr/>
          <p:nvPr/>
        </p:nvSpPr>
        <p:spPr>
          <a:xfrm>
            <a:off x="11372815" y="173018"/>
            <a:ext cx="1451076" cy="1407271"/>
          </a:xfrm>
          <a:prstGeom prst="wedgeEllipseCallout">
            <a:avLst>
              <a:gd name="adj1" fmla="val -67504"/>
              <a:gd name="adj2" fmla="val 50000"/>
            </a:avLst>
          </a:prstGeom>
          <a:blipFill>
            <a:blip r:embed="rId4"/>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79</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MetaScrum"/>
          <p:cNvSpPr txBox="1"/>
          <p:nvPr/>
        </p:nvSpPr>
        <p:spPr>
          <a:xfrm>
            <a:off x="584200" y="0"/>
            <a:ext cx="11049000" cy="195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marL="57799" marR="57799" algn="l" defTabSz="1295400">
              <a:defRPr sz="5500" cap="small">
                <a:uFill>
                  <a:solidFill>
                    <a:srgbClr val="FFFFFF"/>
                  </a:solidFill>
                </a:uFill>
                <a:latin typeface="Arial Black"/>
                <a:ea typeface="Arial Black"/>
                <a:cs typeface="Arial Black"/>
                <a:sym typeface="Arial Black"/>
              </a:defRPr>
            </a:lvl1pPr>
          </a:lstStyle>
          <a:p>
            <a:r>
              <a:t>MetaScrum</a:t>
            </a:r>
          </a:p>
        </p:txBody>
      </p:sp>
      <p:sp>
        <p:nvSpPr>
          <p:cNvPr id="401" name="Products within an enterprise need to coordinate and set the direction they own…"/>
          <p:cNvSpPr txBox="1"/>
          <p:nvPr/>
        </p:nvSpPr>
        <p:spPr>
          <a:xfrm>
            <a:off x="6913224" y="2184400"/>
            <a:ext cx="5346701" cy="6851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L="342899" marR="57799" indent="-342899" algn="l" defTabSz="1295400">
              <a:lnSpc>
                <a:spcPct val="90000"/>
              </a:lnSpc>
              <a:spcBef>
                <a:spcPts val="1000"/>
              </a:spcBef>
              <a:buClr>
                <a:srgbClr val="FFD300"/>
              </a:buClr>
              <a:buSzPct val="100000"/>
              <a:buChar char=""/>
              <a:defRPr>
                <a:uFill>
                  <a:solidFill>
                    <a:srgbClr val="FFFFFF"/>
                  </a:solidFill>
                </a:uFill>
                <a:latin typeface="Arial"/>
                <a:ea typeface="Arial"/>
                <a:cs typeface="Arial"/>
                <a:sym typeface="Arial"/>
              </a:defRPr>
            </a:pPr>
            <a:r>
              <a:t>Products within an enterprise need to coordinate and set the direction they own</a:t>
            </a:r>
          </a:p>
          <a:p>
            <a:pPr marL="342899" marR="57799" indent="-342899" algn="l" defTabSz="1295400">
              <a:lnSpc>
                <a:spcPct val="90000"/>
              </a:lnSpc>
              <a:spcBef>
                <a:spcPts val="1000"/>
              </a:spcBef>
              <a:buClr>
                <a:srgbClr val="FFD300"/>
              </a:buClr>
              <a:buSzPct val="100000"/>
              <a:buChar char=""/>
              <a:defRPr>
                <a:uFill>
                  <a:solidFill>
                    <a:srgbClr val="FFFFFF"/>
                  </a:solidFill>
                </a:uFill>
                <a:latin typeface="Arial"/>
                <a:ea typeface="Arial"/>
                <a:cs typeface="Arial"/>
                <a:sym typeface="Arial"/>
              </a:defRPr>
            </a:pPr>
            <a:r>
              <a:t>Management has an opinion and steers the teams</a:t>
            </a:r>
          </a:p>
          <a:p>
            <a:pPr marL="342899" marR="57799" indent="-342899" algn="l" defTabSz="1295400">
              <a:lnSpc>
                <a:spcPct val="90000"/>
              </a:lnSpc>
              <a:spcBef>
                <a:spcPts val="1000"/>
              </a:spcBef>
              <a:buClr>
                <a:srgbClr val="FFD300"/>
              </a:buClr>
              <a:buSzPct val="100000"/>
              <a:buChar char=""/>
              <a:defRPr>
                <a:uFill>
                  <a:solidFill>
                    <a:srgbClr val="FFFFFF"/>
                  </a:solidFill>
                </a:uFill>
                <a:latin typeface="Arial"/>
                <a:ea typeface="Arial"/>
                <a:cs typeface="Arial"/>
                <a:sym typeface="Arial"/>
              </a:defRPr>
            </a:pPr>
            <a:r>
              <a:t>Encapsulate all management input in one weekly event, retaining the PO’s authority over product direction</a:t>
            </a:r>
          </a:p>
        </p:txBody>
      </p:sp>
      <p:sp>
        <p:nvSpPr>
          <p:cNvPr id="402" name="The National Advisory Committee for Aeronautics in session at Washington to discuss plans to place America foremost in the development of aviation."/>
          <p:cNvSpPr txBox="1"/>
          <p:nvPr/>
        </p:nvSpPr>
        <p:spPr>
          <a:xfrm>
            <a:off x="447367" y="7023100"/>
            <a:ext cx="5981701" cy="977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7799" marR="57799" defTabSz="1295400">
              <a:spcBef>
                <a:spcPts val="1700"/>
              </a:spcBef>
              <a:buClr>
                <a:srgbClr val="000000"/>
              </a:buClr>
              <a:buFont typeface="Times Roman"/>
              <a:defRPr sz="1800" i="1">
                <a:uFill>
                  <a:solidFill>
                    <a:srgbClr val="FFFFFF"/>
                  </a:solidFill>
                </a:uFill>
                <a:latin typeface="Times Roman"/>
                <a:ea typeface="Times Roman"/>
                <a:cs typeface="Times Roman"/>
                <a:sym typeface="Times Roman"/>
              </a:defRPr>
            </a:lvl1pPr>
          </a:lstStyle>
          <a:p>
            <a:r>
              <a:t>The National Advisory Committee for Aeronautics in session at Washington to discuss plans to place America foremost in the development of aviation.</a:t>
            </a:r>
          </a:p>
        </p:txBody>
      </p:sp>
      <p:sp>
        <p:nvSpPr>
          <p:cNvPr id="403" name="§ 37"/>
          <p:cNvSpPr/>
          <p:nvPr/>
        </p:nvSpPr>
        <p:spPr>
          <a:xfrm>
            <a:off x="5498944" y="152478"/>
            <a:ext cx="1451075" cy="1407270"/>
          </a:xfrm>
          <a:prstGeom prst="wedgeEllipseCallout">
            <a:avLst>
              <a:gd name="adj1" fmla="val -67504"/>
              <a:gd name="adj2" fmla="val 50000"/>
            </a:avLst>
          </a:prstGeom>
          <a:blipFill>
            <a:blip r:embed="rId2"/>
          </a:blip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600">
                <a:effectLst>
                  <a:outerShdw blurRad="63500" dist="25400" dir="2700000" rotWithShape="0">
                    <a:srgbClr val="000000">
                      <a:alpha val="70000"/>
                    </a:srgbClr>
                  </a:outerShdw>
                </a:effectLst>
                <a:latin typeface="Chalkboard"/>
                <a:ea typeface="Chalkboard"/>
                <a:cs typeface="Chalkboard"/>
                <a:sym typeface="Chalkboard"/>
              </a:defRPr>
            </a:lvl1pPr>
          </a:lstStyle>
          <a:p>
            <a:r>
              <a:t>§ 37</a:t>
            </a:r>
          </a:p>
        </p:txBody>
      </p:sp>
      <p:pic>
        <p:nvPicPr>
          <p:cNvPr id="404" name="Image" descr="Image"/>
          <p:cNvPicPr>
            <a:picLocks noChangeAspect="1"/>
          </p:cNvPicPr>
          <p:nvPr/>
        </p:nvPicPr>
        <p:blipFill>
          <a:blip r:embed="rId3"/>
          <a:stretch>
            <a:fillRect/>
          </a:stretch>
        </p:blipFill>
        <p:spPr>
          <a:xfrm>
            <a:off x="263217" y="2806700"/>
            <a:ext cx="6350001" cy="41402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402"/>
                                        </p:tgtEl>
                                        <p:attrNameLst>
                                          <p:attrName>style.visibility</p:attrName>
                                        </p:attrNameLst>
                                      </p:cBhvr>
                                      <p:to>
                                        <p:strVal val="visible"/>
                                      </p:to>
                                    </p:set>
                                    <p:animEffect transition="in" filter="fade">
                                      <p:cBhvr>
                                        <p:cTn id="7"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More…"/>
          <p:cNvSpPr txBox="1">
            <a:spLocks noGrp="1"/>
          </p:cNvSpPr>
          <p:nvPr>
            <p:ph type="title"/>
          </p:nvPr>
        </p:nvSpPr>
        <p:spPr>
          <a:prstGeom prst="rect">
            <a:avLst/>
          </a:prstGeom>
        </p:spPr>
        <p:txBody>
          <a:bodyPr/>
          <a:lstStyle/>
          <a:p>
            <a:r>
              <a:t>More…</a:t>
            </a:r>
          </a:p>
        </p:txBody>
      </p:sp>
      <p:pic>
        <p:nvPicPr>
          <p:cNvPr id="407" name="ascrumbook.jpg" descr="ascrumbook.jpg"/>
          <p:cNvPicPr>
            <a:picLocks noChangeAspect="1"/>
          </p:cNvPicPr>
          <p:nvPr/>
        </p:nvPicPr>
        <p:blipFill>
          <a:blip r:embed="rId2"/>
          <a:stretch>
            <a:fillRect/>
          </a:stretch>
        </p:blipFill>
        <p:spPr>
          <a:xfrm>
            <a:off x="798659" y="2095500"/>
            <a:ext cx="5156201" cy="6350000"/>
          </a:xfrm>
          <a:prstGeom prst="rect">
            <a:avLst/>
          </a:prstGeom>
          <a:ln w="12700">
            <a:miter lim="400000"/>
          </a:ln>
        </p:spPr>
      </p:pic>
      <p:sp>
        <p:nvSpPr>
          <p:cNvPr id="408" name="amazon.com"/>
          <p:cNvSpPr txBox="1"/>
          <p:nvPr/>
        </p:nvSpPr>
        <p:spPr>
          <a:xfrm>
            <a:off x="6790677" y="3543299"/>
            <a:ext cx="2903729"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amazon.com</a:t>
            </a:r>
          </a:p>
        </p:txBody>
      </p:sp>
      <p:sp>
        <p:nvSpPr>
          <p:cNvPr id="409" name="scrumbook.org"/>
          <p:cNvSpPr txBox="1"/>
          <p:nvPr/>
        </p:nvSpPr>
        <p:spPr>
          <a:xfrm>
            <a:off x="6790677" y="4927599"/>
            <a:ext cx="3385846"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scrumbook.org</a:t>
            </a:r>
          </a:p>
        </p:txBody>
      </p:sp>
      <p:sp>
        <p:nvSpPr>
          <p:cNvPr id="410" name="facebook.com/scrumplop"/>
          <p:cNvSpPr txBox="1"/>
          <p:nvPr/>
        </p:nvSpPr>
        <p:spPr>
          <a:xfrm>
            <a:off x="6790677" y="6311899"/>
            <a:ext cx="5639106"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facebook.com/scrumplop</a:t>
            </a:r>
          </a:p>
        </p:txBody>
      </p:sp>
      <p:sp>
        <p:nvSpPr>
          <p:cNvPr id="411" name="gertrudandcope.com"/>
          <p:cNvSpPr txBox="1"/>
          <p:nvPr/>
        </p:nvSpPr>
        <p:spPr>
          <a:xfrm>
            <a:off x="7255662" y="8264698"/>
            <a:ext cx="4709136"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gertrudandcope.com</a:t>
            </a:r>
          </a:p>
        </p:txBody>
      </p:sp>
      <p:sp>
        <p:nvSpPr>
          <p:cNvPr id="412" name="Courses:"/>
          <p:cNvSpPr txBox="1"/>
          <p:nvPr/>
        </p:nvSpPr>
        <p:spPr>
          <a:xfrm>
            <a:off x="6806305" y="7494830"/>
            <a:ext cx="204518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Courses: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 name="2D Bar Chart"/>
          <p:cNvGraphicFramePr/>
          <p:nvPr/>
        </p:nvGraphicFramePr>
        <p:xfrm>
          <a:off x="2598947" y="2035425"/>
          <a:ext cx="10194593"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194" name="✅"/>
          <p:cNvSpPr txBox="1"/>
          <p:nvPr/>
        </p:nvSpPr>
        <p:spPr>
          <a:xfrm>
            <a:off x="6153862" y="3867438"/>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195" name="The Product Backlog is:"/>
          <p:cNvSpPr txBox="1"/>
          <p:nvPr/>
        </p:nvSpPr>
        <p:spPr>
          <a:xfrm>
            <a:off x="3874680" y="696534"/>
            <a:ext cx="5255439"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 Product Backlog is:</a:t>
            </a:r>
          </a:p>
        </p:txBody>
      </p:sp>
      <p:sp>
        <p:nvSpPr>
          <p:cNvPr id="196" name="51%"/>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51%</a:t>
            </a:r>
          </a:p>
        </p:txBody>
      </p:sp>
      <p:sp>
        <p:nvSpPr>
          <p:cNvPr id="197" name="76%"/>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76%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197"/>
                                        </p:tgtEl>
                                      </p:cBhvr>
                                    </p:animEffect>
                                    <p:set>
                                      <p:cBhvr>
                                        <p:cTn id="11" fill="hold">
                                          <p:stCondLst>
                                            <p:cond delay="999"/>
                                          </p:stCondLst>
                                        </p:cTn>
                                        <p:tgtEl>
                                          <p:spTgt spid="197"/>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196"/>
                                        </p:tgtEl>
                                        <p:attrNameLst>
                                          <p:attrName>style.visibility</p:attrName>
                                        </p:attrNameLst>
                                      </p:cBhvr>
                                      <p:to>
                                        <p:strVal val="visible"/>
                                      </p:to>
                                    </p:set>
                                    <p:animEffect transition="in" filter="fade">
                                      <p:cBhvr>
                                        <p:cTn id="15"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1" animBg="1" advAuto="0"/>
      <p:bldP spid="196" grpId="3" animBg="1" advAuto="0"/>
      <p:bldP spid="197"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 name="2D Bar Chart"/>
          <p:cNvGraphicFramePr/>
          <p:nvPr/>
        </p:nvGraphicFramePr>
        <p:xfrm>
          <a:off x="1148099" y="2035425"/>
          <a:ext cx="11645441"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200" name="✅"/>
          <p:cNvSpPr txBox="1"/>
          <p:nvPr/>
        </p:nvSpPr>
        <p:spPr>
          <a:xfrm>
            <a:off x="8593668" y="5217622"/>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01" name="The Product Backlog is:"/>
          <p:cNvSpPr txBox="1"/>
          <p:nvPr/>
        </p:nvSpPr>
        <p:spPr>
          <a:xfrm>
            <a:off x="3874680" y="696534"/>
            <a:ext cx="5255439"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 Product Backlog is:</a:t>
            </a:r>
          </a:p>
        </p:txBody>
      </p:sp>
      <p:sp>
        <p:nvSpPr>
          <p:cNvPr id="202" name="50%"/>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50%</a:t>
            </a:r>
          </a:p>
        </p:txBody>
      </p:sp>
      <p:sp>
        <p:nvSpPr>
          <p:cNvPr id="203" name="47%"/>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47%</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03"/>
                                        </p:tgtEl>
                                      </p:cBhvr>
                                    </p:animEffect>
                                    <p:set>
                                      <p:cBhvr>
                                        <p:cTn id="11" fill="hold">
                                          <p:stCondLst>
                                            <p:cond delay="999"/>
                                          </p:stCondLst>
                                        </p:cTn>
                                        <p:tgtEl>
                                          <p:spTgt spid="203"/>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02"/>
                                        </p:tgtEl>
                                        <p:attrNameLst>
                                          <p:attrName>style.visibility</p:attrName>
                                        </p:attrNameLst>
                                      </p:cBhvr>
                                      <p:to>
                                        <p:strVal val="visible"/>
                                      </p:to>
                                    </p:set>
                                    <p:animEffect transition="in" filter="fade">
                                      <p:cBhvr>
                                        <p:cTn id="15"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animBg="1" advAuto="0"/>
      <p:bldP spid="202" grpId="3" animBg="1" advAuto="0"/>
      <p:bldP spid="203"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 name="2D Bar Chart"/>
          <p:cNvGraphicFramePr/>
          <p:nvPr/>
        </p:nvGraphicFramePr>
        <p:xfrm>
          <a:off x="2219834" y="1988050"/>
          <a:ext cx="7777529"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206" name="✅"/>
          <p:cNvSpPr txBox="1"/>
          <p:nvPr/>
        </p:nvSpPr>
        <p:spPr>
          <a:xfrm>
            <a:off x="5988049" y="5786120"/>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07" name="The Product Backlog is a roadmap"/>
          <p:cNvSpPr txBox="1"/>
          <p:nvPr/>
        </p:nvSpPr>
        <p:spPr>
          <a:xfrm>
            <a:off x="2699067" y="696534"/>
            <a:ext cx="7606666"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 Product Backlog is a roadmap</a:t>
            </a:r>
          </a:p>
        </p:txBody>
      </p:sp>
      <p:sp>
        <p:nvSpPr>
          <p:cNvPr id="208" name="47%"/>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47%</a:t>
            </a:r>
          </a:p>
        </p:txBody>
      </p:sp>
      <p:sp>
        <p:nvSpPr>
          <p:cNvPr id="209" name="51%"/>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09"/>
                                        </p:tgtEl>
                                      </p:cBhvr>
                                    </p:animEffect>
                                    <p:set>
                                      <p:cBhvr>
                                        <p:cTn id="11" fill="hold">
                                          <p:stCondLst>
                                            <p:cond delay="999"/>
                                          </p:stCondLst>
                                        </p:cTn>
                                        <p:tgtEl>
                                          <p:spTgt spid="209"/>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08"/>
                                        </p:tgtEl>
                                        <p:attrNameLst>
                                          <p:attrName>style.visibility</p:attrName>
                                        </p:attrNameLst>
                                      </p:cBhvr>
                                      <p:to>
                                        <p:strVal val="visible"/>
                                      </p:to>
                                    </p:set>
                                    <p:animEffect transition="in" filter="fade">
                                      <p:cBhvr>
                                        <p:cTn id="15"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1" animBg="1" advAuto="0"/>
      <p:bldP spid="208" grpId="3" animBg="1" advAuto="0"/>
      <p:bldP spid="209"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 name="2D Bar Chart"/>
          <p:cNvGraphicFramePr/>
          <p:nvPr/>
        </p:nvGraphicFramePr>
        <p:xfrm>
          <a:off x="341294" y="2035425"/>
          <a:ext cx="12452246"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212" name="✅"/>
          <p:cNvSpPr txBox="1"/>
          <p:nvPr/>
        </p:nvSpPr>
        <p:spPr>
          <a:xfrm>
            <a:off x="8380481" y="2469879"/>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13" name="What is the Sprint Review?"/>
          <p:cNvSpPr txBox="1"/>
          <p:nvPr/>
        </p:nvSpPr>
        <p:spPr>
          <a:xfrm>
            <a:off x="3588981" y="696534"/>
            <a:ext cx="5826838"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What is the Sprint Review?</a:t>
            </a:r>
          </a:p>
        </p:txBody>
      </p:sp>
      <p:sp>
        <p:nvSpPr>
          <p:cNvPr id="214" name="52%"/>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52%</a:t>
            </a:r>
          </a:p>
        </p:txBody>
      </p:sp>
      <p:sp>
        <p:nvSpPr>
          <p:cNvPr id="215" name="50%"/>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15"/>
                                        </p:tgtEl>
                                      </p:cBhvr>
                                    </p:animEffect>
                                    <p:set>
                                      <p:cBhvr>
                                        <p:cTn id="11" fill="hold">
                                          <p:stCondLst>
                                            <p:cond delay="999"/>
                                          </p:stCondLst>
                                        </p:cTn>
                                        <p:tgtEl>
                                          <p:spTgt spid="215"/>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14"/>
                                        </p:tgtEl>
                                        <p:attrNameLst>
                                          <p:attrName>style.visibility</p:attrName>
                                        </p:attrNameLst>
                                      </p:cBhvr>
                                      <p:to>
                                        <p:strVal val="visible"/>
                                      </p:to>
                                    </p:set>
                                    <p:animEffect transition="in" filter="fade">
                                      <p:cBhvr>
                                        <p:cTn id="15"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1" animBg="1" advAuto="0"/>
      <p:bldP spid="214" grpId="3" animBg="1" advAuto="0"/>
      <p:bldP spid="215"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 name="2D Bar Chart"/>
          <p:cNvGraphicFramePr/>
          <p:nvPr/>
        </p:nvGraphicFramePr>
        <p:xfrm>
          <a:off x="176092" y="2035425"/>
          <a:ext cx="12617448"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218" name="✅"/>
          <p:cNvSpPr txBox="1"/>
          <p:nvPr/>
        </p:nvSpPr>
        <p:spPr>
          <a:xfrm>
            <a:off x="8143606" y="6567806"/>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19" name="Which best describes the relationship between the Product Owner and the Dev Team?"/>
          <p:cNvSpPr txBox="1"/>
          <p:nvPr/>
        </p:nvSpPr>
        <p:spPr>
          <a:xfrm>
            <a:off x="16776" y="88647"/>
            <a:ext cx="12971248" cy="185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Which best describes the relationship between the Product Owner and the Dev Team?</a:t>
            </a:r>
          </a:p>
        </p:txBody>
      </p:sp>
      <p:sp>
        <p:nvSpPr>
          <p:cNvPr id="220" name="56%"/>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56%</a:t>
            </a:r>
          </a:p>
        </p:txBody>
      </p:sp>
      <p:sp>
        <p:nvSpPr>
          <p:cNvPr id="221" name="52%"/>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18"/>
                                        </p:tgtEl>
                                        <p:attrNameLst>
                                          <p:attrName>style.visibility</p:attrName>
                                        </p:attrNameLst>
                                      </p:cBhvr>
                                      <p:to>
                                        <p:strVal val="visible"/>
                                      </p:to>
                                    </p:set>
                                    <p:animEffect transition="in" filter="fade">
                                      <p:cBhvr>
                                        <p:cTn id="7" dur="1000"/>
                                        <p:tgtEl>
                                          <p:spTgt spid="218"/>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21"/>
                                        </p:tgtEl>
                                      </p:cBhvr>
                                    </p:animEffect>
                                    <p:set>
                                      <p:cBhvr>
                                        <p:cTn id="11" fill="hold">
                                          <p:stCondLst>
                                            <p:cond delay="999"/>
                                          </p:stCondLst>
                                        </p:cTn>
                                        <p:tgtEl>
                                          <p:spTgt spid="221"/>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20"/>
                                        </p:tgtEl>
                                        <p:attrNameLst>
                                          <p:attrName>style.visibility</p:attrName>
                                        </p:attrNameLst>
                                      </p:cBhvr>
                                      <p:to>
                                        <p:strVal val="visible"/>
                                      </p:to>
                                    </p:set>
                                    <p:animEffect transition="in" filter="fade">
                                      <p:cBhvr>
                                        <p:cTn id="15"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0" grpId="3" animBg="1" advAuto="0"/>
      <p:bldP spid="221"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3" name="2D Bar Chart"/>
          <p:cNvGraphicFramePr/>
          <p:nvPr/>
        </p:nvGraphicFramePr>
        <p:xfrm>
          <a:off x="3026396" y="1743075"/>
          <a:ext cx="7658962"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224" name="✅"/>
          <p:cNvSpPr txBox="1"/>
          <p:nvPr/>
        </p:nvSpPr>
        <p:spPr>
          <a:xfrm>
            <a:off x="6341526" y="3559501"/>
            <a:ext cx="1028701"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200"/>
            </a:lvl1pPr>
          </a:lstStyle>
          <a:p>
            <a:r>
              <a:t>✅</a:t>
            </a:r>
          </a:p>
        </p:txBody>
      </p:sp>
      <p:sp>
        <p:nvSpPr>
          <p:cNvPr id="225" name="About what percentage of its Sprints should a great Scrum team fail, where “fail” is defined here as not completing everything on the Sprint Backlog?"/>
          <p:cNvSpPr txBox="1"/>
          <p:nvPr/>
        </p:nvSpPr>
        <p:spPr>
          <a:xfrm>
            <a:off x="70586" y="-37641"/>
            <a:ext cx="12863628"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About what percentage of its Sprints should a great Scrum team fail, where “fail” is defined here as not completing everything on the Sprint Backlog?</a:t>
            </a:r>
          </a:p>
        </p:txBody>
      </p:sp>
      <p:sp>
        <p:nvSpPr>
          <p:cNvPr id="226" name="54%"/>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54%</a:t>
            </a:r>
          </a:p>
        </p:txBody>
      </p:sp>
      <p:sp>
        <p:nvSpPr>
          <p:cNvPr id="227" name="56%"/>
          <p:cNvSpPr txBox="1"/>
          <p:nvPr/>
        </p:nvSpPr>
        <p:spPr>
          <a:xfrm>
            <a:off x="1201233" y="8726576"/>
            <a:ext cx="1079984"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24"/>
                                        </p:tgtEl>
                                        <p:attrNameLst>
                                          <p:attrName>style.visibility</p:attrName>
                                        </p:attrNameLst>
                                      </p:cBhvr>
                                      <p:to>
                                        <p:strVal val="visible"/>
                                      </p:to>
                                    </p:set>
                                    <p:animEffect transition="in" filter="fade">
                                      <p:cBhvr>
                                        <p:cTn id="7" dur="1000"/>
                                        <p:tgtEl>
                                          <p:spTgt spid="224"/>
                                        </p:tgtEl>
                                      </p:cBhvr>
                                    </p:animEffect>
                                  </p:childTnLst>
                                </p:cTn>
                              </p:par>
                            </p:childTnLst>
                          </p:cTn>
                        </p:par>
                        <p:par>
                          <p:cTn id="8" fill="hold">
                            <p:stCondLst>
                              <p:cond delay="1000"/>
                            </p:stCondLst>
                            <p:childTnLst>
                              <p:par>
                                <p:cTn id="9" presetID="10" presetClass="exit" fill="hold" grpId="2" nodeType="afterEffect">
                                  <p:stCondLst>
                                    <p:cond delay="0"/>
                                  </p:stCondLst>
                                  <p:iterate>
                                    <p:tmAbs val="0"/>
                                  </p:iterate>
                                  <p:childTnLst>
                                    <p:animEffect transition="out" filter="fade">
                                      <p:cBhvr>
                                        <p:cTn id="10" dur="1000" fill="hold"/>
                                        <p:tgtEl>
                                          <p:spTgt spid="227"/>
                                        </p:tgtEl>
                                      </p:cBhvr>
                                    </p:animEffect>
                                    <p:set>
                                      <p:cBhvr>
                                        <p:cTn id="11" fill="hold">
                                          <p:stCondLst>
                                            <p:cond delay="999"/>
                                          </p:stCondLst>
                                        </p:cTn>
                                        <p:tgtEl>
                                          <p:spTgt spid="227"/>
                                        </p:tgtEl>
                                        <p:attrNameLst>
                                          <p:attrName>style.visibility</p:attrName>
                                        </p:attrNameLst>
                                      </p:cBhvr>
                                      <p:to>
                                        <p:strVal val="hidden"/>
                                      </p:to>
                                    </p:se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26"/>
                                        </p:tgtEl>
                                        <p:attrNameLst>
                                          <p:attrName>style.visibility</p:attrName>
                                        </p:attrNameLst>
                                      </p:cBhvr>
                                      <p:to>
                                        <p:strVal val="visible"/>
                                      </p:to>
                                    </p:set>
                                    <p:animEffect transition="in" filter="fade">
                                      <p:cBhvr>
                                        <p:cTn id="15"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animBg="1" advAuto="0"/>
      <p:bldP spid="226" grpId="3" animBg="1" advAuto="0"/>
      <p:bldP spid="227" grpId="2" animBg="1" advAuto="0"/>
    </p:bld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2864</Words>
  <Application>Microsoft Macintosh PowerPoint</Application>
  <PresentationFormat>Custom</PresentationFormat>
  <Paragraphs>222</Paragraphs>
  <Slides>39</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Arial Black</vt:lpstr>
      <vt:lpstr>Chalkboard</vt:lpstr>
      <vt:lpstr>Courier New</vt:lpstr>
      <vt:lpstr>Helvetica</vt:lpstr>
      <vt:lpstr>Helvetica Light</vt:lpstr>
      <vt:lpstr>Helvetica Neue</vt:lpstr>
      <vt:lpstr>Kristen Normal ITC TT</vt:lpstr>
      <vt:lpstr>Lucida Grande</vt:lpstr>
      <vt:lpstr>Times New Roman</vt:lpstr>
      <vt:lpstr>Times Roman</vt:lpstr>
      <vt:lpstr>Wingdings</vt:lpstr>
      <vt:lpstr>Gradient</vt:lpstr>
      <vt:lpstr>Scrum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Probabilistic Planning</vt:lpstr>
      <vt:lpstr>Deming: Reduce the Variance</vt:lpstr>
      <vt:lpstr>PowerPoint Presentation</vt:lpstr>
      <vt:lpstr>More on Scores</vt:lpstr>
      <vt:lpstr>Patterns</vt:lpstr>
      <vt:lpstr>Developing Grounded Understanding</vt:lpstr>
      <vt:lpstr>No, I mean real patterns</vt:lpstr>
      <vt:lpstr>PowerPoint Presentation</vt:lpstr>
      <vt:lpstr>A pattern: Ten Word Line</vt:lpstr>
      <vt:lpstr>DEVELOPING IN PAIRS</vt:lpstr>
      <vt:lpstr>Patterns: Time-proven forms</vt:lpstr>
      <vt:lpstr>PowerPoint Presentation</vt:lpstr>
      <vt:lpstr>Pattern forces</vt:lpstr>
      <vt:lpstr>Solution</vt:lpstr>
      <vt:lpstr>More Solution</vt:lpstr>
      <vt:lpstr>Resulting Context</vt:lpstr>
      <vt:lpstr>What is Scrum?</vt:lpstr>
      <vt:lpstr>PowerPoint Presentation</vt:lpstr>
      <vt:lpstr>PowerPoint Presentation</vt:lpstr>
      <vt:lpstr>PowerPoint Presentation</vt:lpstr>
      <vt:lpstr>Birds of a Feather</vt:lpstr>
      <vt:lpstr>PowerPoint Presentation</vt:lpstr>
      <vt:lpstr>Good Housekeeping</vt:lpstr>
      <vt:lpstr>Yesterday’s Weather</vt:lpstr>
      <vt:lpstr>Enabling Specification</vt:lpstr>
      <vt:lpstr>Illegitimus Non Interruptus</vt:lpstr>
      <vt:lpstr>Dependencies First</vt:lpstr>
      <vt:lpstr>PowerPoint Presentation</vt:lpstr>
      <vt:lpstr>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Patterns</dc:title>
  <cp:lastModifiedBy>Joseph Little</cp:lastModifiedBy>
  <cp:revision>1</cp:revision>
  <dcterms:modified xsi:type="dcterms:W3CDTF">2021-04-30T22:20:58Z</dcterms:modified>
</cp:coreProperties>
</file>